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slides/slide5.xml" Type="http://schemas.openxmlformats.org/officeDocument/2006/relationships/slide" Id="rId10"/><Relationship Target="slides/slide6.xml" Type="http://schemas.openxmlformats.org/officeDocument/2006/relationships/slide" Id="rId11"/><Relationship Target="slides/slide24.xml" Type="http://schemas.openxmlformats.org/officeDocument/2006/relationships/slide" Id="rId29"/><Relationship Target="slides/slide21.xml" Type="http://schemas.openxmlformats.org/officeDocument/2006/relationships/slide" Id="rId26"/><Relationship Target="slides/slide20.xml" Type="http://schemas.openxmlformats.org/officeDocument/2006/relationships/slide" Id="rId25"/><Relationship Target="slides/slide23.xml" Type="http://schemas.openxmlformats.org/officeDocument/2006/relationships/slide" Id="rId28"/><Relationship Target="slides/slide22.xml" Type="http://schemas.openxmlformats.org/officeDocument/2006/relationships/slide" Id="rId27"/><Relationship Target="presProps.xml" Type="http://schemas.openxmlformats.org/officeDocument/2006/relationships/presProps" Id="rId2"/><Relationship Target="slides/slide16.xml" Type="http://schemas.openxmlformats.org/officeDocument/2006/relationships/slide" Id="rId21"/><Relationship Target="theme/theme2.xml" Type="http://schemas.openxmlformats.org/officeDocument/2006/relationships/theme" Id="rId1"/><Relationship Target="slides/slide17.xml" Type="http://schemas.openxmlformats.org/officeDocument/2006/relationships/slide" Id="rId22"/><Relationship Target="slideMasters/slideMaster1.xml" Type="http://schemas.openxmlformats.org/officeDocument/2006/relationships/slideMaster" Id="rId4"/><Relationship Target="slides/slide18.xml" Type="http://schemas.openxmlformats.org/officeDocument/2006/relationships/slide" Id="rId23"/><Relationship Target="tableStyles.xml" Type="http://schemas.openxmlformats.org/officeDocument/2006/relationships/tableStyles" Id="rId3"/><Relationship Target="slides/slide19.xml" Type="http://schemas.openxmlformats.org/officeDocument/2006/relationships/slide" Id="rId24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0" name="Shape 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5" name="Shape 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3" name="Shape 10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9" name="Shape 1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7" name="Shape 1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4" name="Shape 1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3" name="Shape 1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4" name="Shape 13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3" name="Shape 14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4" name="Shape 14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1" name="Shape 1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2" name="Shape 15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8" name="Shape 1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9" name="Shape 15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65" name="Shape 1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6" name="Shape 16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2" name="Shape 17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3" name="Shape 17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8" name="Shape 1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84" name="Shape 1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5" name="Shape 18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86" name="Shape 18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90" name="Shape 1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1" name="Shape 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4" name="Shape 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1" name="Shape 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7" name="Shape 7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0" name="Shape 10"/>
          <p:cNvSpPr txBox="1"/>
          <p:nvPr>
            <p:ph idx="1" type="subTitle"/>
          </p:nvPr>
        </p:nvSpPr>
        <p:spPr>
          <a:xfrm>
            <a:off y="2840053" x="685800"/>
            <a:ext cy="784737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ko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ko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6" name="Shape 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y="1200150" x="457200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y="1200150" x="4692273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ko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ko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4" name="Shape 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5" name="Shape 25"/>
          <p:cNvSpPr txBox="1"/>
          <p:nvPr>
            <p:ph idx="1" type="body"/>
          </p:nvPr>
        </p:nvSpPr>
        <p:spPr>
          <a:xfrm>
            <a:off y="4406309" x="457200"/>
            <a:ext cy="51952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ko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ko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y="4749850" x="8556791"/>
            <a:ext cy="393524" cx="548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ko"/>
              <a:t>‹#›</a:t>
            </a:fld>
          </a:p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sldNum="0" hdr="0"/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://blog.mrmeyer.com/" Type="http://schemas.openxmlformats.org/officeDocument/2006/relationships/hyperlink" TargetMode="External" Id="rId3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9.png" Type="http://schemas.openxmlformats.org/officeDocument/2006/relationships/image" Id="rId3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jpg" Type="http://schemas.openxmlformats.org/officeDocument/2006/relationships/image" Id="rId4"/><Relationship Target="../media/image01.jpg" Type="http://schemas.openxmlformats.org/officeDocument/2006/relationships/image" Id="rId3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2.jpg" Type="http://schemas.openxmlformats.org/officeDocument/2006/relationships/image" Id="rId4"/><Relationship Target="../media/image05.jpg" Type="http://schemas.openxmlformats.org/officeDocument/2006/relationships/image" Id="rId3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7.jpg" Type="http://schemas.openxmlformats.org/officeDocument/2006/relationships/image" Id="rId3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1.jpg" Type="http://schemas.openxmlformats.org/officeDocument/2006/relationships/image" Id="rId4"/><Relationship Target="../media/image06.jpg" Type="http://schemas.openxmlformats.org/officeDocument/2006/relationships/image" Id="rId3"/><Relationship Target="../media/image20.jpg" Type="http://schemas.openxmlformats.org/officeDocument/2006/relationships/image" Id="rId5"/></Relationships>
</file>

<file path=ppt/slides/_rels/slide17.xml.rels><?xml version="1.0" encoding="UTF-8" standalone="yes"?><Relationships xmlns="http://schemas.openxmlformats.org/package/2006/relationships"><Relationship Target="../notesSlides/notesSlide1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5.jpg" Type="http://schemas.openxmlformats.org/officeDocument/2006/relationships/image" Id="rId4"/><Relationship Target="../media/image12.jpg" Type="http://schemas.openxmlformats.org/officeDocument/2006/relationships/image" Id="rId3"/><Relationship Target="../media/image09.jpg" Type="http://schemas.openxmlformats.org/officeDocument/2006/relationships/image" Id="rId5"/></Relationships>
</file>

<file path=ppt/slides/_rels/slide18.xml.rels><?xml version="1.0" encoding="UTF-8" standalone="yes"?><Relationships xmlns="http://schemas.openxmlformats.org/package/2006/relationships"><Relationship Target="../notesSlides/notesSlide1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8.jpg" Type="http://schemas.openxmlformats.org/officeDocument/2006/relationships/image" Id="rId4"/><Relationship Target="../media/image13.jpg" Type="http://schemas.openxmlformats.org/officeDocument/2006/relationships/image" Id="rId3"/></Relationships>
</file>

<file path=ppt/slides/_rels/slide19.xml.rels><?xml version="1.0" encoding="UTF-8" standalone="yes"?><Relationships xmlns="http://schemas.openxmlformats.org/package/2006/relationships"><Relationship Target="../notesSlides/notesSlide19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4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0.png" Type="http://schemas.openxmlformats.org/officeDocument/2006/relationships/image" Id="rId3"/></Relationships>
</file>

<file path=ppt/slides/_rels/slide20.xml.rels><?xml version="1.0" encoding="UTF-8" standalone="yes"?><Relationships xmlns="http://schemas.openxmlformats.org/package/2006/relationships"><Relationship Target="../notesSlides/notesSlide20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6.jpg" Type="http://schemas.openxmlformats.org/officeDocument/2006/relationships/image" Id="rId3"/></Relationships>
</file>

<file path=ppt/slides/_rels/slide21.xml.rels><?xml version="1.0" encoding="UTF-8" standalone="yes"?><Relationships xmlns="http://schemas.openxmlformats.org/package/2006/relationships"><Relationship Target="../notesSlides/notesSlide21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7.jpg" Type="http://schemas.openxmlformats.org/officeDocument/2006/relationships/image" Id="rId3"/></Relationships>
</file>

<file path=ppt/slides/_rels/slide22.xml.rels><?xml version="1.0" encoding="UTF-8" standalone="yes"?><Relationships xmlns="http://schemas.openxmlformats.org/package/2006/relationships"><Relationship Target="../notesSlides/notesSlide2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3.xml.rels><?xml version="1.0" encoding="UTF-8" standalone="yes"?><Relationships xmlns="http://schemas.openxmlformats.org/package/2006/relationships"><Relationship Target="../notesSlides/notesSlide2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4.xml.rels><?xml version="1.0" encoding="UTF-8" standalone="yes"?><Relationships xmlns="http://schemas.openxmlformats.org/package/2006/relationships"><Relationship Target="../notesSlides/notesSlide2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4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://youtube.com/v/60OVlfAUPJg" Type="http://schemas.openxmlformats.org/officeDocument/2006/relationships/hyperlink" TargetMode="External" Id="rId4"/><Relationship Target="../media/image03.jpg" Type="http://schemas.openxmlformats.org/officeDocument/2006/relationships/image" Id="rId5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8.png" Type="http://schemas.openxmlformats.org/officeDocument/2006/relationships/image" Id="rId4"/><Relationship Target="http://blog.ted.com/2013/02/13/math-class-without-hand-calculation-estonia-is-moving-toward-it/" Type="http://schemas.openxmlformats.org/officeDocument/2006/relationships/hyperlink" TargetMode="External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0" name="Shape 30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Teaching kids real math</a:t>
            </a:r>
          </a:p>
        </p:txBody>
      </p:sp>
      <p:sp>
        <p:nvSpPr>
          <p:cNvPr id="31" name="Shape 31"/>
          <p:cNvSpPr txBox="1"/>
          <p:nvPr>
            <p:ph idx="1" type="subTitle"/>
          </p:nvPr>
        </p:nvSpPr>
        <p:spPr>
          <a:xfrm>
            <a:off y="2840053" x="685800"/>
            <a:ext cy="784737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2400" lang="ko"/>
              <a:t>Conrad Wolfram + Dan Meyer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Dan Meyer</a:t>
            </a: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u="sng" lang="ko">
                <a:solidFill>
                  <a:schemeClr val="hlink"/>
                </a:solidFill>
                <a:hlinkClick r:id="rId3"/>
              </a:rPr>
              <a:t>http://blog.mrmeyer.com/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94" name="Shape 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300000" x="275675"/>
            <a:ext cy="4030974" cx="8552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Math Education</a:t>
            </a:r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200150" x="457200"/>
            <a:ext cy="3725700" cx="6644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 rotWithShape="1">
          <a:blip r:embed="rId4">
            <a:alphaModFix/>
          </a:blip>
          <a:srcRect t="50396" b="0" r="0" l="0"/>
          <a:stretch/>
        </p:blipFill>
        <p:spPr>
          <a:xfrm>
            <a:off y="3077781" x="457200"/>
            <a:ext cy="1848068" cx="664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Students… </a:t>
            </a:r>
          </a:p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의지가 없음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인내심이 부족함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기억하지 못함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말로 된 문제를 싫어함</a:t>
            </a:r>
          </a:p>
          <a:p>
            <a:pPr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공식을 좋아함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So what’s the problem?</a:t>
            </a:r>
          </a:p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5" name="Shape 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200150" x="495300"/>
            <a:ext cy="3657599" cx="6522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Shape 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200148" x="2164100"/>
            <a:ext cy="3657601" cx="652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23" name="Shape 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85750" x="495300"/>
            <a:ext cy="4572000" cx="81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7" name="Shape 1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As is</a:t>
            </a:r>
          </a:p>
        </p:txBody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200150" x="495300"/>
            <a:ext cy="3657599" cx="6522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200150" x="495300"/>
            <a:ext cy="3657599" cx="6522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1200150" x="495300"/>
            <a:ext cy="3657599" cx="6522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6" name="Shape 1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To be</a:t>
            </a:r>
          </a:p>
        </p:txBody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39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200150" x="495300"/>
            <a:ext cy="3657599" cx="6522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200147" x="495300"/>
            <a:ext cy="3657602" cx="652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Shape 1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1200150" x="495300"/>
            <a:ext cy="3657599" cx="652271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/>
        </p:nvSpPr>
        <p:spPr>
          <a:xfrm>
            <a:off y="4185900" x="764425"/>
            <a:ext cy="487499" cx="4178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2400" lang="ko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 serves conversation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85750" x="495300"/>
            <a:ext cy="4572000" cx="81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Shape 1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285750" x="495300"/>
            <a:ext cy="4572000" cx="81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57" name="Shape 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85750" x="495300"/>
            <a:ext cy="4572000" cx="81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Conrad Wolfram</a:t>
            </a:r>
          </a:p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sz="1800" lang="ko">
                <a:solidFill>
                  <a:srgbClr val="000000"/>
                </a:solidFill>
              </a:rPr>
              <a:t>Runs the worldwide arm of Wolfram Research, the mathematical lab behind the cutting-edge knowledge engine Wolfram Alpha</a:t>
            </a:r>
          </a:p>
          <a:p>
            <a:pPr rtl="0">
              <a:spcBef>
                <a:spcPts val="0"/>
              </a:spcBef>
              <a:buNone/>
            </a:pPr>
            <a:r>
              <a:rPr sz="1800" lang="ko">
                <a:solidFill>
                  <a:srgbClr val="000000"/>
                </a:solidFill>
              </a:rPr>
              <a:t>Founder of ‘computerbasedmath.org’</a:t>
            </a:r>
          </a:p>
          <a:p>
            <a:pPr rtl="0" lvl="0">
              <a:spcBef>
                <a:spcPts val="0"/>
              </a:spcBef>
              <a:buNone/>
            </a:pPr>
            <a:r>
              <a:rPr sz="1800" lang="ko">
                <a:solidFill>
                  <a:srgbClr val="000000"/>
                </a:solidFill>
              </a:rPr>
              <a:t>Younger brother of Stephen Wolfram</a:t>
            </a:r>
          </a:p>
        </p:txBody>
      </p:sp>
      <p:pic>
        <p:nvPicPr>
          <p:cNvPr id="38" name="Shape 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684250" x="544125"/>
            <a:ext cy="1819275" cx="241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1" name="Shape 16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2" name="Shape 16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64" name="Shape 1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85750" x="495300"/>
            <a:ext cy="4572000" cx="81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8" name="Shape 1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9" name="Shape 16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85750" x="495300"/>
            <a:ext cy="4572000" cx="81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5" name="Shape 1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6" name="Shape 17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sz="1800" lang="ko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“The </a:t>
            </a:r>
            <a:r>
              <a:rPr sz="1800" lang="ko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theoretical models</a:t>
            </a:r>
            <a:r>
              <a:rPr sz="1800" lang="ko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that always work out in the answer key in the </a:t>
            </a:r>
            <a:r>
              <a:rPr sz="1800" lang="ko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back of a teacher's edition</a:t>
            </a:r>
            <a:r>
              <a:rPr sz="1800" lang="ko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that's great, but it's scary to talk about </a:t>
            </a:r>
            <a:r>
              <a:rPr sz="1800" lang="ko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sources of error</a:t>
            </a:r>
            <a:r>
              <a:rPr sz="1800" lang="ko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when the </a:t>
            </a:r>
            <a:r>
              <a:rPr sz="1800" lang="ko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theoretical does not match up with the practical</a:t>
            </a:r>
            <a:r>
              <a:rPr sz="1800" lang="ko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But those conversations have been so </a:t>
            </a:r>
            <a:r>
              <a:rPr sz="1800" lang="ko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valuable</a:t>
            </a:r>
            <a:r>
              <a:rPr sz="1800" lang="ko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among the most valuable.”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55555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spcBef>
                <a:spcPts val="0"/>
              </a:spcBef>
              <a:buNone/>
            </a:pPr>
            <a:r>
              <a:rPr sz="1800" lang="ko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“We're no longer averse to word problems,because we've redefined what a word problem is. We're no longer intimidated by math, because we're slowly redefining what math is.”</a:t>
            </a: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2" name="Shape 18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Suggestion</a:t>
            </a:r>
          </a:p>
        </p:txBody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Use multimedia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Encourage student intuition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Ask the shortest question you can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Let student build the problem</a:t>
            </a:r>
          </a:p>
          <a:p>
            <a:pPr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Be less helpful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마치며.. </a:t>
            </a:r>
          </a:p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문제를 찾는 즐거움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문제를 느끼는 즐거움</a:t>
            </a:r>
          </a:p>
          <a:p>
            <a:pPr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문제를 푼 사람들에 대한 감사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44" name="Shape 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09550" x="381000"/>
            <a:ext cy="4820150" cx="838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Problems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Kids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Governments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Teachers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rPr lang="ko"/>
              <a:t>	</a:t>
            </a:r>
            <a:r>
              <a:rPr lang="ko">
                <a:latin typeface="Comic Sans MS"/>
                <a:ea typeface="Comic Sans MS"/>
                <a:cs typeface="Comic Sans MS"/>
                <a:sym typeface="Comic Sans MS"/>
              </a:rPr>
              <a:t>Math is popular … just not in education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Math in real world vs. in schools</a:t>
            </a: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7" name="Shape 57">
            <a:hlinkClick r:id="rId4"/>
          </p:cNvPr>
          <p:cNvSpPr/>
          <p:nvPr/>
        </p:nvSpPr>
        <p:spPr>
          <a:xfrm>
            <a:off y="1348500" x="2344050"/>
            <a:ext cy="3429000" cx="45720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1" name="Shape 6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Why teach math?</a:t>
            </a:r>
          </a:p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Technical jobs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For living</a:t>
            </a:r>
          </a:p>
          <a:p>
            <a:pPr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Logical thinking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What is math?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Posing the right question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Real world → Math formulation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Computation</a:t>
            </a:r>
          </a:p>
          <a:p>
            <a:pPr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Math formulation → Real world verification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y="3543775" x="2314475"/>
            <a:ext cy="487499" cx="4178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sz="3000" lang="ko">
                <a:latin typeface="Comic Sans MS"/>
                <a:ea typeface="Comic Sans MS"/>
                <a:cs typeface="Comic Sans MS"/>
                <a:sym typeface="Comic Sans MS"/>
              </a:rPr>
              <a:t>Math ≠  Calculating</a:t>
            </a:r>
          </a:p>
          <a:p>
            <a:pPr>
              <a:spcBef>
                <a:spcPts val="0"/>
              </a:spcBef>
              <a:buNone/>
            </a:pPr>
            <a:r>
              <a:rPr sz="3000" lang="ko">
                <a:latin typeface="Comic Sans MS"/>
                <a:ea typeface="Comic Sans MS"/>
                <a:cs typeface="Comic Sans MS"/>
                <a:sym typeface="Comic Sans MS"/>
              </a:rPr>
              <a:t>Math &gt;&gt; Calculating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Common objections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Get the basics first</a:t>
            </a:r>
          </a:p>
          <a:p>
            <a:pPr rtl="0"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Computers dumb down math</a:t>
            </a:r>
          </a:p>
          <a:p>
            <a:pPr lvl="0" indent="-41910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ko"/>
              <a:t>Hand-calculating procedure teach understanding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ko"/>
              <a:t>Computerbasedmath.org</a:t>
            </a:r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y="4095075" x="457200"/>
            <a:ext cy="4497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04762"/>
              </a:lnSpc>
              <a:spcBef>
                <a:spcPts val="0"/>
              </a:spcBef>
              <a:spcAft>
                <a:spcPts val="23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u="sng" b="1" sz="1800" lang="ko">
                <a:solidFill>
                  <a:srgbClr val="4A86E8"/>
                </a:solidFill>
                <a:hlinkClick r:id="rId3"/>
              </a:rPr>
              <a:t>Estonia is moving toward it</a:t>
            </a:r>
            <a:r>
              <a:rPr b="1" sz="1800" lang="ko">
                <a:solidFill>
                  <a:srgbClr val="4A86E8"/>
                </a:solidFill>
              </a:rPr>
              <a:t>!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pic>
        <p:nvPicPr>
          <p:cNvPr id="83" name="Shape 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1198462" x="491054"/>
            <a:ext cy="2746575" cx="582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