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5" r:id="rId5"/>
    <p:sldId id="258" r:id="rId6"/>
    <p:sldId id="263" r:id="rId7"/>
    <p:sldId id="264" r:id="rId8"/>
    <p:sldId id="261" r:id="rId9"/>
    <p:sldId id="266" r:id="rId10"/>
    <p:sldId id="262" r:id="rId11"/>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37" autoAdjust="0"/>
    <p:restoredTop sz="94660"/>
  </p:normalViewPr>
  <p:slideViewPr>
    <p:cSldViewPr>
      <p:cViewPr varScale="1">
        <p:scale>
          <a:sx n="84" d="100"/>
          <a:sy n="84" d="100"/>
        </p:scale>
        <p:origin x="-84" y="-4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163561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2716388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2764404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1250341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1671381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39691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3218610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479723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3837508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1065529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E84E0DC-0422-407B-96D2-29C3DDC76FB3}" type="datetimeFigureOut">
              <a:rPr lang="ko-KR" altLang="en-US" smtClean="0"/>
              <a:t>2012-11-28</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2007380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84E0DC-0422-407B-96D2-29C3DDC76FB3}" type="datetimeFigureOut">
              <a:rPr lang="ko-KR" altLang="en-US" smtClean="0"/>
              <a:t>2012-11-28</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58ED64-473D-473B-9E21-BBB6EEA200F7}" type="slidenum">
              <a:rPr lang="ko-KR" altLang="en-US" smtClean="0"/>
              <a:t>‹#›</a:t>
            </a:fld>
            <a:endParaRPr lang="ko-KR" altLang="en-US"/>
          </a:p>
        </p:txBody>
      </p:sp>
    </p:spTree>
    <p:extLst>
      <p:ext uri="{BB962C8B-B14F-4D97-AF65-F5344CB8AC3E}">
        <p14:creationId xmlns:p14="http://schemas.microsoft.com/office/powerpoint/2010/main" val="409333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332656"/>
            <a:ext cx="4986558" cy="369332"/>
          </a:xfrm>
          <a:prstGeom prst="rect">
            <a:avLst/>
          </a:prstGeom>
          <a:noFill/>
        </p:spPr>
        <p:txBody>
          <a:bodyPr wrap="none" rtlCol="0">
            <a:spAutoFit/>
          </a:bodyPr>
          <a:lstStyle/>
          <a:p>
            <a:r>
              <a:rPr lang="en-US" altLang="ko-KR" dirty="0" smtClean="0"/>
              <a:t>ASIT(Advanced Systematic Inventive Thinking)</a:t>
            </a:r>
            <a:endParaRPr lang="ko-KR" altLang="en-US" dirty="0"/>
          </a:p>
        </p:txBody>
      </p:sp>
      <p:sp>
        <p:nvSpPr>
          <p:cNvPr id="6" name="TextBox 5"/>
          <p:cNvSpPr txBox="1"/>
          <p:nvPr/>
        </p:nvSpPr>
        <p:spPr>
          <a:xfrm>
            <a:off x="467544" y="836799"/>
            <a:ext cx="6038513" cy="1523494"/>
          </a:xfrm>
          <a:prstGeom prst="rect">
            <a:avLst/>
          </a:prstGeom>
          <a:noFill/>
        </p:spPr>
        <p:txBody>
          <a:bodyPr wrap="none" rtlCol="0">
            <a:spAutoFit/>
          </a:bodyPr>
          <a:lstStyle/>
          <a:p>
            <a:pPr>
              <a:lnSpc>
                <a:spcPct val="150000"/>
              </a:lnSpc>
            </a:pPr>
            <a:r>
              <a:rPr lang="en-US" altLang="ko-KR" sz="1400" dirty="0" smtClean="0"/>
              <a:t>TRIZ</a:t>
            </a:r>
            <a:r>
              <a:rPr lang="ko-KR" altLang="en-US" sz="1400" dirty="0" smtClean="0"/>
              <a:t>의 어려움을 파악한 </a:t>
            </a:r>
            <a:r>
              <a:rPr lang="en-US" altLang="ko-KR" sz="1400" dirty="0" smtClean="0"/>
              <a:t>Dr. </a:t>
            </a:r>
            <a:r>
              <a:rPr lang="en-US" altLang="ko-KR" sz="1400" dirty="0" err="1" smtClean="0"/>
              <a:t>Roni</a:t>
            </a:r>
            <a:r>
              <a:rPr lang="en-US" altLang="ko-KR" sz="1400" dirty="0" smtClean="0"/>
              <a:t> Horowitz</a:t>
            </a:r>
            <a:r>
              <a:rPr lang="ko-KR" altLang="en-US" sz="1400" dirty="0" smtClean="0"/>
              <a:t>에 의해 </a:t>
            </a:r>
            <a:r>
              <a:rPr lang="en-US" altLang="ko-KR" sz="1400" dirty="0" smtClean="0"/>
              <a:t>1997</a:t>
            </a:r>
            <a:r>
              <a:rPr lang="ko-KR" altLang="en-US" sz="1400" dirty="0" smtClean="0"/>
              <a:t>년 만들어진 개념</a:t>
            </a:r>
            <a:endParaRPr lang="en-US" altLang="ko-KR" sz="1400" dirty="0" smtClean="0"/>
          </a:p>
          <a:p>
            <a:pPr marL="285750" indent="-285750">
              <a:lnSpc>
                <a:spcPct val="150000"/>
              </a:lnSpc>
              <a:buFont typeface="Arial" pitchFamily="34" charset="0"/>
              <a:buChar char="•"/>
            </a:pPr>
            <a:r>
              <a:rPr lang="ko-KR" altLang="en-US" sz="1200" dirty="0" smtClean="0"/>
              <a:t>실제 업무에 적용하기 쉽지 않다</a:t>
            </a:r>
            <a:r>
              <a:rPr lang="en-US" altLang="ko-KR" sz="1200" dirty="0" smtClean="0"/>
              <a:t>.</a:t>
            </a:r>
          </a:p>
          <a:p>
            <a:pPr marL="285750" indent="-285750">
              <a:lnSpc>
                <a:spcPct val="150000"/>
              </a:lnSpc>
              <a:buFont typeface="Arial" pitchFamily="34" charset="0"/>
              <a:buChar char="•"/>
            </a:pPr>
            <a:r>
              <a:rPr lang="ko-KR" altLang="en-US" sz="1200" dirty="0" smtClean="0"/>
              <a:t>학습하는 데 오랜 시간이 걸린다</a:t>
            </a:r>
            <a:r>
              <a:rPr lang="en-US" altLang="ko-KR" sz="1200" dirty="0" smtClean="0"/>
              <a:t>.</a:t>
            </a:r>
          </a:p>
          <a:p>
            <a:pPr marL="285750" indent="-285750">
              <a:lnSpc>
                <a:spcPct val="150000"/>
              </a:lnSpc>
              <a:buFont typeface="Arial" pitchFamily="34" charset="0"/>
              <a:buChar char="•"/>
            </a:pPr>
            <a:r>
              <a:rPr lang="ko-KR" altLang="en-US" sz="1200" dirty="0" smtClean="0"/>
              <a:t>몇 가지 원리는 자주 쓰이지 않는다</a:t>
            </a:r>
            <a:r>
              <a:rPr lang="en-US" altLang="ko-KR" sz="1200" dirty="0" smtClean="0"/>
              <a:t>.</a:t>
            </a:r>
          </a:p>
          <a:p>
            <a:pPr marL="285750" indent="-285750">
              <a:lnSpc>
                <a:spcPct val="150000"/>
              </a:lnSpc>
              <a:buFont typeface="Arial" pitchFamily="34" charset="0"/>
              <a:buChar char="•"/>
            </a:pPr>
            <a:r>
              <a:rPr lang="en-US" altLang="ko-KR" sz="1200" dirty="0" smtClean="0"/>
              <a:t>TRIZ </a:t>
            </a:r>
            <a:r>
              <a:rPr lang="ko-KR" altLang="en-US" sz="1200" dirty="0" smtClean="0"/>
              <a:t>전문가에 대한 의존도가 높다</a:t>
            </a:r>
            <a:r>
              <a:rPr lang="en-US" altLang="ko-KR" sz="1200" dirty="0"/>
              <a:t>.</a:t>
            </a:r>
            <a:endParaRPr lang="en-US" altLang="ko-KR" sz="1200" dirty="0" smtClean="0"/>
          </a:p>
        </p:txBody>
      </p:sp>
      <p:sp>
        <p:nvSpPr>
          <p:cNvPr id="7" name="TextBox 6"/>
          <p:cNvSpPr txBox="1"/>
          <p:nvPr/>
        </p:nvSpPr>
        <p:spPr>
          <a:xfrm>
            <a:off x="467544" y="2709007"/>
            <a:ext cx="8208912" cy="646331"/>
          </a:xfrm>
          <a:prstGeom prst="rect">
            <a:avLst/>
          </a:prstGeom>
          <a:noFill/>
        </p:spPr>
        <p:txBody>
          <a:bodyPr wrap="square" rtlCol="0">
            <a:spAutoFit/>
          </a:bodyPr>
          <a:lstStyle/>
          <a:p>
            <a:pPr>
              <a:lnSpc>
                <a:spcPct val="150000"/>
              </a:lnSpc>
            </a:pPr>
            <a:r>
              <a:rPr lang="ko-KR" altLang="en-US" sz="1200" dirty="0" smtClean="0"/>
              <a:t>일정한 법칙에 따른 사고과정</a:t>
            </a:r>
            <a:r>
              <a:rPr lang="en-US" altLang="ko-KR" sz="1200" dirty="0" smtClean="0"/>
              <a:t>(thinking process)</a:t>
            </a:r>
            <a:r>
              <a:rPr lang="ko-KR" altLang="en-US" sz="1200" dirty="0" smtClean="0"/>
              <a:t>에 그 기반을 두고 있기 때문에</a:t>
            </a:r>
            <a:r>
              <a:rPr lang="en-US" altLang="ko-KR" sz="1200" dirty="0"/>
              <a:t> </a:t>
            </a:r>
            <a:r>
              <a:rPr lang="ko-KR" altLang="en-US" sz="1200" dirty="0" smtClean="0"/>
              <a:t>학습하기 쉽고</a:t>
            </a:r>
            <a:r>
              <a:rPr lang="en-US" altLang="ko-KR" sz="1200" dirty="0"/>
              <a:t> </a:t>
            </a:r>
            <a:r>
              <a:rPr lang="ko-KR" altLang="en-US" sz="1200" dirty="0" smtClean="0"/>
              <a:t>문제를 창의적인 시각에서 볼 수 있게</a:t>
            </a:r>
            <a:r>
              <a:rPr lang="en-US" altLang="ko-KR" sz="1200" dirty="0"/>
              <a:t> </a:t>
            </a:r>
            <a:r>
              <a:rPr lang="ko-KR" altLang="en-US" sz="1200" dirty="0" smtClean="0"/>
              <a:t>한다</a:t>
            </a:r>
            <a:r>
              <a:rPr lang="en-US" altLang="ko-KR" sz="1200" dirty="0" smtClean="0"/>
              <a:t>.</a:t>
            </a:r>
          </a:p>
        </p:txBody>
      </p:sp>
      <p:sp>
        <p:nvSpPr>
          <p:cNvPr id="16" name="직사각형 15"/>
          <p:cNvSpPr/>
          <p:nvPr/>
        </p:nvSpPr>
        <p:spPr>
          <a:xfrm>
            <a:off x="467544" y="3573016"/>
            <a:ext cx="7416824" cy="2700739"/>
          </a:xfrm>
          <a:prstGeom prst="rect">
            <a:avLst/>
          </a:prstGeom>
        </p:spPr>
        <p:txBody>
          <a:bodyPr wrap="square">
            <a:spAutoFit/>
          </a:bodyPr>
          <a:lstStyle/>
          <a:p>
            <a:pPr>
              <a:lnSpc>
                <a:spcPct val="150000"/>
              </a:lnSpc>
            </a:pPr>
            <a:r>
              <a:rPr lang="en-US" altLang="ko-KR" sz="1100" dirty="0" smtClean="0"/>
              <a:t>&lt;</a:t>
            </a:r>
            <a:r>
              <a:rPr lang="ko-KR" altLang="en-US" sz="1100" dirty="0" smtClean="0"/>
              <a:t>세계의 개념적 구분</a:t>
            </a:r>
            <a:r>
              <a:rPr lang="en-US" altLang="ko-KR" sz="1100" dirty="0" smtClean="0"/>
              <a:t>&gt;</a:t>
            </a:r>
          </a:p>
          <a:p>
            <a:pPr marL="800100" lvl="1" indent="-342900">
              <a:lnSpc>
                <a:spcPct val="150000"/>
              </a:lnSpc>
              <a:buFont typeface="+mj-lt"/>
              <a:buAutoNum type="arabicPeriod"/>
            </a:pPr>
            <a:r>
              <a:rPr lang="ko-KR" altLang="en-US" sz="1100" u="sng" dirty="0" smtClean="0"/>
              <a:t>문제의 세계</a:t>
            </a:r>
            <a:r>
              <a:rPr lang="en-US" altLang="ko-KR" sz="1100" u="sng" dirty="0" smtClean="0"/>
              <a:t>(Problem World)</a:t>
            </a:r>
            <a:endParaRPr lang="en-US" altLang="ko-KR" sz="1200" u="sng" dirty="0"/>
          </a:p>
          <a:p>
            <a:pPr marL="1200150" lvl="2" indent="-285750">
              <a:lnSpc>
                <a:spcPct val="150000"/>
              </a:lnSpc>
              <a:buFont typeface="Arial" pitchFamily="34" charset="0"/>
              <a:buChar char="•"/>
            </a:pPr>
            <a:r>
              <a:rPr lang="ko-KR" altLang="en-US" sz="1100" dirty="0" smtClean="0"/>
              <a:t>문제에 포함된 모든 요소</a:t>
            </a:r>
            <a:r>
              <a:rPr lang="en-US" altLang="ko-KR" sz="1100" dirty="0" smtClean="0"/>
              <a:t>(object)</a:t>
            </a:r>
            <a:r>
              <a:rPr lang="ko-KR" altLang="en-US" sz="1100" dirty="0" smtClean="0"/>
              <a:t>의 집합</a:t>
            </a:r>
            <a:endParaRPr lang="en-US" altLang="ko-KR" sz="1100" dirty="0"/>
          </a:p>
          <a:p>
            <a:pPr marL="1200150" lvl="2" indent="-285750">
              <a:lnSpc>
                <a:spcPct val="150000"/>
              </a:lnSpc>
              <a:buFont typeface="Arial" pitchFamily="34" charset="0"/>
              <a:buChar char="•"/>
            </a:pPr>
            <a:r>
              <a:rPr lang="ko-KR" altLang="en-US" sz="1100" dirty="0" smtClean="0"/>
              <a:t>주요 요소와 주변 요소로 구분된다</a:t>
            </a:r>
            <a:r>
              <a:rPr lang="en-US" altLang="ko-KR" sz="1100" dirty="0" smtClean="0"/>
              <a:t>.</a:t>
            </a:r>
          </a:p>
          <a:p>
            <a:pPr marL="1200150" lvl="2" indent="-285750">
              <a:lnSpc>
                <a:spcPct val="150000"/>
              </a:lnSpc>
              <a:buFont typeface="Arial" pitchFamily="34" charset="0"/>
              <a:buChar char="•"/>
            </a:pPr>
            <a:endParaRPr lang="en-US" altLang="ko-KR" sz="1100" u="sng" dirty="0"/>
          </a:p>
          <a:p>
            <a:pPr marL="800100" lvl="1" indent="-342900">
              <a:lnSpc>
                <a:spcPct val="150000"/>
              </a:lnSpc>
              <a:buFont typeface="+mj-lt"/>
              <a:buAutoNum type="arabicPeriod"/>
            </a:pPr>
            <a:r>
              <a:rPr lang="ko-KR" altLang="en-US" sz="1100" u="sng" dirty="0" smtClean="0"/>
              <a:t>해결의 세계</a:t>
            </a:r>
            <a:r>
              <a:rPr lang="en-US" altLang="ko-KR" sz="1100" u="sng" dirty="0" smtClean="0"/>
              <a:t>(Solution World)</a:t>
            </a:r>
          </a:p>
          <a:p>
            <a:pPr marL="1200150" lvl="2" indent="-285750">
              <a:lnSpc>
                <a:spcPct val="150000"/>
              </a:lnSpc>
              <a:buFont typeface="Arial" pitchFamily="34" charset="0"/>
              <a:buChar char="•"/>
            </a:pPr>
            <a:r>
              <a:rPr lang="ko-KR" altLang="en-US" sz="1100" dirty="0" smtClean="0"/>
              <a:t>모순이 극복된 해결책에 포함된 요소의 집합 </a:t>
            </a:r>
            <a:endParaRPr lang="en-US" altLang="ko-KR" sz="1100" dirty="0" smtClean="0"/>
          </a:p>
          <a:p>
            <a:pPr marL="1200150" lvl="2" indent="-285750">
              <a:lnSpc>
                <a:spcPct val="150000"/>
              </a:lnSpc>
              <a:buFont typeface="Arial" pitchFamily="34" charset="0"/>
              <a:buChar char="•"/>
            </a:pPr>
            <a:r>
              <a:rPr lang="ko-KR" altLang="en-US" sz="1100" dirty="0" smtClean="0"/>
              <a:t>해결의 세계는 새로운 유형의 요소를 포함하지 않지만 </a:t>
            </a:r>
            <a:endParaRPr lang="en-US" altLang="ko-KR" sz="1100" dirty="0" smtClean="0"/>
          </a:p>
          <a:p>
            <a:pPr marL="1200150" lvl="2" indent="-285750">
              <a:lnSpc>
                <a:spcPct val="150000"/>
              </a:lnSpc>
              <a:buFont typeface="Arial" pitchFamily="34" charset="0"/>
              <a:buChar char="•"/>
            </a:pPr>
            <a:r>
              <a:rPr lang="ko-KR" altLang="en-US" sz="1100" dirty="0" smtClean="0"/>
              <a:t>기존요소 제거나 추가 변형은 허용된다</a:t>
            </a:r>
            <a:r>
              <a:rPr lang="en-US" altLang="ko-KR" sz="1100" dirty="0" smtClean="0"/>
              <a:t>.</a:t>
            </a:r>
          </a:p>
          <a:p>
            <a:pPr>
              <a:lnSpc>
                <a:spcPct val="150000"/>
              </a:lnSpc>
            </a:pPr>
            <a:endParaRPr lang="ko-KR" altLang="en-US" sz="1400" dirty="0"/>
          </a:p>
        </p:txBody>
      </p:sp>
      <p:sp>
        <p:nvSpPr>
          <p:cNvPr id="17" name="원호 16"/>
          <p:cNvSpPr/>
          <p:nvPr/>
        </p:nvSpPr>
        <p:spPr>
          <a:xfrm>
            <a:off x="5184060" y="4401323"/>
            <a:ext cx="1044124" cy="1044124"/>
          </a:xfrm>
          <a:prstGeom prst="arc">
            <a:avLst>
              <a:gd name="adj1" fmla="val 16200000"/>
              <a:gd name="adj2" fmla="val 5300866"/>
            </a:avLst>
          </a:prstGeom>
          <a:ln w="12700">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Tree>
    <p:extLst>
      <p:ext uri="{BB962C8B-B14F-4D97-AF65-F5344CB8AC3E}">
        <p14:creationId xmlns:p14="http://schemas.microsoft.com/office/powerpoint/2010/main" val="31241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254804" y="1600873"/>
            <a:ext cx="7344816" cy="3816429"/>
          </a:xfrm>
          <a:prstGeom prst="rect">
            <a:avLst/>
          </a:prstGeom>
        </p:spPr>
        <p:txBody>
          <a:bodyPr wrap="square">
            <a:spAutoFit/>
          </a:bodyPr>
          <a:lstStyle/>
          <a:p>
            <a:r>
              <a:rPr lang="ko-KR" altLang="en-US" sz="1100" dirty="0"/>
              <a:t>문제</a:t>
            </a:r>
            <a:r>
              <a:rPr lang="ko-KR" altLang="en-US" sz="1100" dirty="0" smtClean="0"/>
              <a:t/>
            </a:r>
            <a:br>
              <a:rPr lang="ko-KR" altLang="en-US" sz="1100" dirty="0" smtClean="0"/>
            </a:br>
            <a:r>
              <a:rPr lang="ko-KR" altLang="en-US" sz="1100" dirty="0" smtClean="0"/>
              <a:t>비행기가 </a:t>
            </a:r>
            <a:r>
              <a:rPr lang="ko-KR" altLang="en-US" sz="1100" dirty="0"/>
              <a:t>비상상태로 추락할 위기에 놓인 경우 조종사는 조종석 가까이에 있는 탈출버튼을 눌러 위로 튀어 올라 비행기를 포기하고 낙하산으로 탈출한다</a:t>
            </a:r>
            <a:r>
              <a:rPr lang="en-US" altLang="ko-KR" sz="1100" dirty="0"/>
              <a:t>. </a:t>
            </a:r>
            <a:r>
              <a:rPr lang="ko-KR" altLang="en-US" sz="1100" dirty="0"/>
              <a:t>그러나 헬리콥터 조종사는 위에서 회전하는 날개 때문에 불가능하다</a:t>
            </a:r>
            <a:r>
              <a:rPr lang="en-US" altLang="ko-KR" sz="1100" dirty="0"/>
              <a:t>. </a:t>
            </a:r>
            <a:r>
              <a:rPr lang="ko-KR" altLang="en-US" sz="1100" dirty="0"/>
              <a:t>어떻게 하면 이 문제를 해결 할 수 있을까</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1.</a:t>
            </a:r>
            <a:r>
              <a:rPr lang="ko-KR" altLang="en-US" sz="1100" b="1" dirty="0"/>
              <a:t>단계</a:t>
            </a:r>
            <a:r>
              <a:rPr lang="ko-KR" altLang="en-US" sz="1100" dirty="0" smtClean="0"/>
              <a:t/>
            </a:r>
            <a:br>
              <a:rPr lang="ko-KR" altLang="en-US" sz="1100" dirty="0" smtClean="0"/>
            </a:br>
            <a:r>
              <a:rPr lang="ko-KR" altLang="en-US" sz="1100" dirty="0"/>
              <a:t>문제요소</a:t>
            </a:r>
            <a:r>
              <a:rPr lang="en-US" altLang="ko-KR" sz="1100" dirty="0"/>
              <a:t>: </a:t>
            </a:r>
            <a:r>
              <a:rPr lang="ko-KR" altLang="en-US" sz="1100" dirty="0"/>
              <a:t>조종사</a:t>
            </a:r>
            <a:r>
              <a:rPr lang="en-US" altLang="ko-KR" sz="1100" dirty="0"/>
              <a:t>, </a:t>
            </a:r>
            <a:r>
              <a:rPr lang="ko-KR" altLang="en-US" sz="1100" dirty="0"/>
              <a:t>회전하는 날개</a:t>
            </a:r>
            <a:r>
              <a:rPr lang="ko-KR" altLang="en-US" sz="1100" dirty="0" smtClean="0"/>
              <a:t/>
            </a:r>
            <a:br>
              <a:rPr lang="ko-KR" altLang="en-US" sz="1100" dirty="0" smtClean="0"/>
            </a:br>
            <a:r>
              <a:rPr lang="ko-KR" altLang="en-US" sz="1100" dirty="0"/>
              <a:t>주변요소</a:t>
            </a:r>
            <a:r>
              <a:rPr lang="en-US" altLang="ko-KR" sz="1100" dirty="0"/>
              <a:t>: </a:t>
            </a:r>
            <a:r>
              <a:rPr lang="ko-KR" altLang="en-US" sz="1100" dirty="0"/>
              <a:t>헬리콥터 몸체</a:t>
            </a:r>
            <a:r>
              <a:rPr lang="en-US" altLang="ko-KR" sz="1100" dirty="0"/>
              <a:t>, </a:t>
            </a:r>
            <a:r>
              <a:rPr lang="ko-KR" altLang="en-US" sz="1100" dirty="0"/>
              <a:t>엔진</a:t>
            </a:r>
            <a:r>
              <a:rPr lang="en-US" altLang="ko-KR" sz="1100" dirty="0"/>
              <a:t>, </a:t>
            </a:r>
            <a:r>
              <a:rPr lang="ko-KR" altLang="en-US" sz="1100" dirty="0"/>
              <a:t>공기</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2</a:t>
            </a:r>
            <a:r>
              <a:rPr lang="ko-KR" altLang="en-US" sz="1100" b="1" dirty="0"/>
              <a:t>단계</a:t>
            </a:r>
            <a:r>
              <a:rPr lang="ko-KR" altLang="en-US" sz="1100" dirty="0" smtClean="0"/>
              <a:t/>
            </a:r>
            <a:br>
              <a:rPr lang="ko-KR" altLang="en-US" sz="1100" dirty="0" smtClean="0"/>
            </a:br>
            <a:r>
              <a:rPr lang="ko-KR" altLang="en-US" sz="1100" dirty="0"/>
              <a:t>제거할 </a:t>
            </a:r>
            <a:r>
              <a:rPr lang="ko-KR" altLang="en-US" sz="1100" dirty="0" smtClean="0"/>
              <a:t>한 개의 </a:t>
            </a:r>
            <a:r>
              <a:rPr lang="ko-KR" altLang="en-US" sz="1100" dirty="0"/>
              <a:t>구성요소를 선택한다</a:t>
            </a:r>
            <a:r>
              <a:rPr lang="ko-KR" altLang="en-US" sz="1100" dirty="0" smtClean="0"/>
              <a:t/>
            </a:r>
            <a:br>
              <a:rPr lang="ko-KR" altLang="en-US" sz="1100" dirty="0" smtClean="0"/>
            </a:br>
            <a:r>
              <a:rPr lang="ko-KR" altLang="en-US" sz="1100" dirty="0"/>
              <a:t>제거할 구성요소</a:t>
            </a:r>
            <a:r>
              <a:rPr lang="en-US" altLang="ko-KR" sz="1100" dirty="0"/>
              <a:t>: </a:t>
            </a:r>
            <a:r>
              <a:rPr lang="ko-KR" altLang="en-US" sz="1100" dirty="0"/>
              <a:t>회전하는 날개</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3</a:t>
            </a:r>
            <a:r>
              <a:rPr lang="ko-KR" altLang="en-US" sz="1100" b="1" dirty="0"/>
              <a:t>단계</a:t>
            </a:r>
            <a:r>
              <a:rPr lang="ko-KR" altLang="en-US" sz="1100" dirty="0" smtClean="0"/>
              <a:t/>
            </a:r>
            <a:br>
              <a:rPr lang="ko-KR" altLang="en-US" sz="1100" dirty="0" smtClean="0"/>
            </a:br>
            <a:r>
              <a:rPr lang="ko-KR" altLang="en-US" sz="1100" dirty="0"/>
              <a:t>선택된 구성요소가 문제세계에서 제거되는 것을 생각해본다</a:t>
            </a:r>
            <a:r>
              <a:rPr lang="en-US" altLang="ko-KR" sz="1100" dirty="0"/>
              <a:t>. "</a:t>
            </a:r>
            <a:r>
              <a:rPr lang="ko-KR" altLang="en-US" sz="1100" dirty="0"/>
              <a:t>회전하는 날개를 제거하면 어떻게 될까</a:t>
            </a:r>
            <a:r>
              <a:rPr lang="en-US" altLang="ko-KR" sz="1100" dirty="0"/>
              <a:t>?"</a:t>
            </a:r>
            <a:r>
              <a:rPr lang="ko-KR" altLang="en-US" sz="1100" dirty="0" smtClean="0"/>
              <a:t/>
            </a:r>
            <a:br>
              <a:rPr lang="ko-KR" altLang="en-US" sz="1100" dirty="0" smtClean="0"/>
            </a:br>
            <a:r>
              <a:rPr lang="ko-KR" altLang="en-US" sz="1100" b="1" dirty="0" smtClean="0"/>
              <a:t/>
            </a:r>
            <a:br>
              <a:rPr lang="ko-KR" altLang="en-US" sz="1100" b="1" dirty="0" smtClean="0"/>
            </a:br>
            <a:r>
              <a:rPr lang="en-US" altLang="ko-KR" sz="1100" b="1" dirty="0"/>
              <a:t>4</a:t>
            </a:r>
            <a:r>
              <a:rPr lang="ko-KR" altLang="en-US" sz="1100" b="1" dirty="0"/>
              <a:t>단계</a:t>
            </a:r>
            <a:r>
              <a:rPr lang="ko-KR" altLang="en-US" sz="1100" b="1" dirty="0" smtClean="0"/>
              <a:t/>
            </a:r>
            <a:br>
              <a:rPr lang="ko-KR" altLang="en-US" sz="1100" b="1" dirty="0" smtClean="0"/>
            </a:br>
            <a:r>
              <a:rPr lang="en-US" altLang="ko-KR" sz="1100" dirty="0"/>
              <a:t>[</a:t>
            </a:r>
            <a:r>
              <a:rPr lang="ko-KR" altLang="en-US" sz="1100" dirty="0"/>
              <a:t>헬리콥터 조종사가 위로 튀어 오르기 직전에 회전하는 날개가 먼저 제거된다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5</a:t>
            </a:r>
            <a:r>
              <a:rPr lang="ko-KR" altLang="en-US" sz="1100" b="1" dirty="0"/>
              <a:t>단계</a:t>
            </a:r>
            <a:r>
              <a:rPr lang="ko-KR" altLang="en-US" sz="1100" dirty="0" smtClean="0"/>
              <a:t/>
            </a:r>
            <a:br>
              <a:rPr lang="ko-KR" altLang="en-US" sz="1100" dirty="0" smtClean="0"/>
            </a:br>
            <a:r>
              <a:rPr lang="en-US" altLang="ko-KR" sz="1100" dirty="0"/>
              <a:t>[</a:t>
            </a:r>
            <a:r>
              <a:rPr lang="ko-KR" altLang="en-US" sz="1100" dirty="0"/>
              <a:t>조종사가 탈출을 결심한 때는 이미 헬리콥터가 더 이상 정상적으로 운행하지 못할 때이다</a:t>
            </a:r>
            <a:r>
              <a:rPr lang="en-US" altLang="ko-KR" sz="1100" dirty="0"/>
              <a:t>. </a:t>
            </a:r>
            <a:r>
              <a:rPr lang="ko-KR" altLang="en-US" sz="1100" dirty="0"/>
              <a:t>따라서 더 이상 날개는 필요 없다</a:t>
            </a:r>
            <a:r>
              <a:rPr lang="en-US" altLang="ko-KR" sz="1100" dirty="0"/>
              <a:t>. </a:t>
            </a:r>
            <a:r>
              <a:rPr lang="ko-KR" altLang="en-US" sz="1100" dirty="0"/>
              <a:t>조종사가 탈출 버튼을 누리면 조종사가 위로 튀어 오르기 전에 회전하는 날개가 먼저 제거되도록 한다</a:t>
            </a:r>
            <a:r>
              <a:rPr lang="en-US" altLang="ko-KR" sz="1100" dirty="0"/>
              <a:t>]</a:t>
            </a:r>
            <a:endParaRPr lang="ko-KR" altLang="en-US" sz="1100" dirty="0"/>
          </a:p>
        </p:txBody>
      </p:sp>
      <p:sp>
        <p:nvSpPr>
          <p:cNvPr id="3" name="TextBox 2"/>
          <p:cNvSpPr txBox="1"/>
          <p:nvPr/>
        </p:nvSpPr>
        <p:spPr>
          <a:xfrm>
            <a:off x="251521" y="404664"/>
            <a:ext cx="8640960" cy="954107"/>
          </a:xfrm>
          <a:prstGeom prst="rect">
            <a:avLst/>
          </a:prstGeom>
          <a:noFill/>
        </p:spPr>
        <p:txBody>
          <a:bodyPr wrap="square" rtlCol="0">
            <a:spAutoFit/>
          </a:bodyPr>
          <a:lstStyle/>
          <a:p>
            <a:r>
              <a:rPr lang="en-US" altLang="ko-KR" sz="1400" dirty="0" smtClean="0"/>
              <a:t>Object Removal(</a:t>
            </a:r>
            <a:r>
              <a:rPr lang="ko-KR" altLang="en-US" sz="1400" dirty="0" smtClean="0"/>
              <a:t>제거</a:t>
            </a:r>
            <a:r>
              <a:rPr lang="en-US" altLang="ko-KR" sz="1400" dirty="0" smtClean="0"/>
              <a:t>) : </a:t>
            </a:r>
          </a:p>
          <a:p>
            <a:r>
              <a:rPr lang="en-US" altLang="ko-KR" sz="1400" dirty="0" smtClean="0"/>
              <a:t>directs the problem solver to remove an object from the system and then search for alternative (Closed World) objects to assume the function of the removed object (if necessary), or to restructure the system so that the operation, carried out by the removed object, will not be needed any more.</a:t>
            </a:r>
            <a:endParaRPr lang="ko-KR" altLang="en-US" sz="1400" dirty="0"/>
          </a:p>
        </p:txBody>
      </p:sp>
    </p:spTree>
    <p:extLst>
      <p:ext uri="{BB962C8B-B14F-4D97-AF65-F5344CB8AC3E}">
        <p14:creationId xmlns:p14="http://schemas.microsoft.com/office/powerpoint/2010/main" val="286248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95536" y="1261880"/>
            <a:ext cx="8190656" cy="2959208"/>
          </a:xfrm>
          <a:prstGeom prst="rect">
            <a:avLst/>
          </a:prstGeom>
        </p:spPr>
        <p:txBody>
          <a:bodyPr wrap="square">
            <a:spAutoFit/>
          </a:bodyPr>
          <a:lstStyle/>
          <a:p>
            <a:pPr>
              <a:lnSpc>
                <a:spcPct val="150000"/>
              </a:lnSpc>
            </a:pPr>
            <a:r>
              <a:rPr lang="en-US" altLang="ko-KR" sz="1400" dirty="0" smtClean="0"/>
              <a:t>The</a:t>
            </a:r>
            <a:r>
              <a:rPr lang="en-US" altLang="ko-KR" sz="1400" dirty="0"/>
              <a:t> </a:t>
            </a:r>
            <a:r>
              <a:rPr lang="en-US" altLang="ko-KR" sz="1400" b="1" dirty="0"/>
              <a:t>Two ASIT </a:t>
            </a:r>
            <a:r>
              <a:rPr lang="en-US" altLang="ko-KR" sz="1400" b="1" dirty="0" smtClean="0"/>
              <a:t>Principles(</a:t>
            </a:r>
            <a:r>
              <a:rPr lang="ko-KR" altLang="en-US" sz="1400" dirty="0" smtClean="0"/>
              <a:t>기본 원리</a:t>
            </a:r>
            <a:r>
              <a:rPr lang="en-US" altLang="ko-KR" sz="1400" dirty="0" smtClean="0"/>
              <a:t>(Rules))</a:t>
            </a:r>
          </a:p>
          <a:p>
            <a:pPr>
              <a:lnSpc>
                <a:spcPct val="150000"/>
              </a:lnSpc>
            </a:pPr>
            <a:endParaRPr lang="en-US" altLang="ko-KR" sz="1400" dirty="0"/>
          </a:p>
          <a:p>
            <a:pPr marL="685800" lvl="1" indent="-228600">
              <a:lnSpc>
                <a:spcPct val="150000"/>
              </a:lnSpc>
              <a:buFont typeface="+mj-lt"/>
              <a:buAutoNum type="arabicPeriod"/>
            </a:pPr>
            <a:r>
              <a:rPr lang="ko-KR" altLang="en-US" sz="1400" u="sng" dirty="0" smtClean="0"/>
              <a:t>한정적 세계의 원리</a:t>
            </a:r>
            <a:r>
              <a:rPr lang="en-US" altLang="ko-KR" sz="1400" u="sng" dirty="0" smtClean="0"/>
              <a:t>(The </a:t>
            </a:r>
            <a:r>
              <a:rPr lang="en-US" altLang="ko-KR" sz="1400" u="sng" dirty="0"/>
              <a:t>Closed World </a:t>
            </a:r>
            <a:r>
              <a:rPr lang="en-US" altLang="ko-KR" sz="1400" u="sng" dirty="0" smtClean="0"/>
              <a:t>Condition): </a:t>
            </a:r>
            <a:r>
              <a:rPr lang="en-US" altLang="ko-KR" sz="1400" dirty="0" smtClean="0"/>
              <a:t/>
            </a:r>
            <a:br>
              <a:rPr lang="en-US" altLang="ko-KR" sz="1400" dirty="0" smtClean="0"/>
            </a:br>
            <a:r>
              <a:rPr lang="ko-KR" altLang="en-US" sz="1400" dirty="0" smtClean="0"/>
              <a:t>창의적인 해결책은 어떤 새로운 개념을 필요로 하지 않는다</a:t>
            </a:r>
            <a:r>
              <a:rPr lang="en-US" altLang="ko-KR" sz="1400" dirty="0" smtClean="0"/>
              <a:t>. </a:t>
            </a:r>
            <a:r>
              <a:rPr lang="ko-KR" altLang="en-US" sz="1400" dirty="0" smtClean="0"/>
              <a:t>이미 주어진 세계에 어떠한 요소를 사용할 뿐이다</a:t>
            </a:r>
            <a:r>
              <a:rPr lang="en-US" altLang="ko-KR" sz="1400" dirty="0" smtClean="0"/>
              <a:t>. </a:t>
            </a:r>
            <a:r>
              <a:rPr lang="ko-KR" altLang="en-US" sz="1400" dirty="0" smtClean="0"/>
              <a:t>즉</a:t>
            </a:r>
            <a:r>
              <a:rPr lang="en-US" altLang="ko-KR" sz="1400" dirty="0" smtClean="0"/>
              <a:t>, </a:t>
            </a:r>
            <a:r>
              <a:rPr lang="ko-KR" altLang="en-US" sz="1400" dirty="0" smtClean="0"/>
              <a:t>문제의 세계</a:t>
            </a:r>
            <a:r>
              <a:rPr lang="en-US" altLang="ko-KR" sz="1400" dirty="0" smtClean="0"/>
              <a:t>(</a:t>
            </a:r>
            <a:r>
              <a:rPr lang="en-US" altLang="ko-KR" sz="1400" dirty="0" smtClean="0"/>
              <a:t>Problem World) </a:t>
            </a:r>
            <a:r>
              <a:rPr lang="ko-KR" altLang="en-US" sz="1400" dirty="0" smtClean="0"/>
              <a:t>내부의 구성요소를 사용한다</a:t>
            </a:r>
            <a:r>
              <a:rPr lang="en-US" altLang="ko-KR" sz="1400" dirty="0" smtClean="0"/>
              <a:t>.</a:t>
            </a:r>
          </a:p>
          <a:p>
            <a:pPr marL="685800" lvl="1" indent="-228600">
              <a:lnSpc>
                <a:spcPct val="150000"/>
              </a:lnSpc>
              <a:buFont typeface="+mj-lt"/>
              <a:buAutoNum type="arabicPeriod"/>
            </a:pPr>
            <a:endParaRPr lang="en-US" altLang="ko-KR" sz="1400" dirty="0" smtClean="0"/>
          </a:p>
          <a:p>
            <a:pPr marL="685800" lvl="1" indent="-228600">
              <a:lnSpc>
                <a:spcPct val="150000"/>
              </a:lnSpc>
              <a:buFont typeface="+mj-lt"/>
              <a:buAutoNum type="arabicPeriod"/>
            </a:pPr>
            <a:r>
              <a:rPr lang="ko-KR" altLang="en-US" sz="1400" u="sng" dirty="0" smtClean="0"/>
              <a:t>관계변화의 원리</a:t>
            </a:r>
            <a:r>
              <a:rPr lang="en-US" altLang="ko-KR" sz="1400" u="sng" dirty="0" smtClean="0"/>
              <a:t>(Achieving </a:t>
            </a:r>
            <a:r>
              <a:rPr lang="en-US" altLang="ko-KR" sz="1400" u="sng" dirty="0"/>
              <a:t>Qualitative </a:t>
            </a:r>
            <a:r>
              <a:rPr lang="en-US" altLang="ko-KR" sz="1400" u="sng" dirty="0" smtClean="0"/>
              <a:t>Change): </a:t>
            </a:r>
            <a:br>
              <a:rPr lang="en-US" altLang="ko-KR" sz="1400" u="sng" dirty="0" smtClean="0"/>
            </a:br>
            <a:r>
              <a:rPr lang="ko-KR" altLang="en-US" sz="1400" dirty="0" smtClean="0"/>
              <a:t>진정으로 모순을 해결하기 위해선 </a:t>
            </a:r>
            <a:r>
              <a:rPr lang="en-US" altLang="ko-KR" sz="1400" dirty="0" smtClean="0"/>
              <a:t>“</a:t>
            </a:r>
            <a:r>
              <a:rPr lang="ko-KR" altLang="en-US" sz="1400" dirty="0" smtClean="0"/>
              <a:t>문제 요인</a:t>
            </a:r>
            <a:r>
              <a:rPr lang="en-US" altLang="ko-KR" sz="1400" dirty="0" smtClean="0"/>
              <a:t>”</a:t>
            </a:r>
            <a:r>
              <a:rPr lang="ko-KR" altLang="en-US" sz="1400" dirty="0" smtClean="0"/>
              <a:t>과 그로 인해 발생된 </a:t>
            </a:r>
            <a:r>
              <a:rPr lang="en-US" altLang="ko-KR" sz="1400" dirty="0" smtClean="0"/>
              <a:t>“</a:t>
            </a:r>
            <a:r>
              <a:rPr lang="ko-KR" altLang="en-US" sz="1400" dirty="0" smtClean="0"/>
              <a:t>원치 않은 효과</a:t>
            </a:r>
            <a:r>
              <a:rPr lang="en-US" altLang="ko-KR" sz="1400" dirty="0" smtClean="0"/>
              <a:t>”</a:t>
            </a:r>
            <a:r>
              <a:rPr lang="ko-KR" altLang="en-US" sz="1400" dirty="0" smtClean="0"/>
              <a:t>와의 관계를 변화시켜야 한다</a:t>
            </a:r>
            <a:r>
              <a:rPr lang="en-US" altLang="ko-KR" sz="1400" dirty="0" smtClean="0"/>
              <a:t>. </a:t>
            </a:r>
            <a:endParaRPr lang="en-US" altLang="ko-KR" sz="1400" dirty="0"/>
          </a:p>
        </p:txBody>
      </p:sp>
      <p:sp>
        <p:nvSpPr>
          <p:cNvPr id="6" name="직사각형 5"/>
          <p:cNvSpPr/>
          <p:nvPr/>
        </p:nvSpPr>
        <p:spPr>
          <a:xfrm>
            <a:off x="375002" y="479388"/>
            <a:ext cx="7272808" cy="646331"/>
          </a:xfrm>
          <a:prstGeom prst="rect">
            <a:avLst/>
          </a:prstGeom>
        </p:spPr>
        <p:txBody>
          <a:bodyPr wrap="square">
            <a:spAutoFit/>
          </a:bodyPr>
          <a:lstStyle/>
          <a:p>
            <a:pPr>
              <a:lnSpc>
                <a:spcPct val="150000"/>
              </a:lnSpc>
            </a:pPr>
            <a:r>
              <a:rPr lang="en-US" altLang="ko-KR" sz="1200" dirty="0" smtClean="0"/>
              <a:t>ASIT reduces TRIZ to two primary principles and five idea-provoking tools:</a:t>
            </a:r>
          </a:p>
          <a:p>
            <a:pPr>
              <a:lnSpc>
                <a:spcPct val="150000"/>
              </a:lnSpc>
            </a:pPr>
            <a:r>
              <a:rPr lang="en-US" altLang="ko-KR" sz="1200" dirty="0" smtClean="0"/>
              <a:t>2</a:t>
            </a:r>
            <a:r>
              <a:rPr lang="ko-KR" altLang="en-US" sz="1200" dirty="0" smtClean="0"/>
              <a:t>개의 기본 원리</a:t>
            </a:r>
            <a:r>
              <a:rPr lang="en-US" altLang="ko-KR" sz="1200" dirty="0" smtClean="0"/>
              <a:t>(High-level Rules)</a:t>
            </a:r>
            <a:r>
              <a:rPr lang="ko-KR" altLang="en-US" sz="1200" dirty="0" smtClean="0"/>
              <a:t>와 </a:t>
            </a:r>
            <a:r>
              <a:rPr lang="en-US" altLang="ko-KR" sz="1200" dirty="0" smtClean="0"/>
              <a:t>5</a:t>
            </a:r>
            <a:r>
              <a:rPr lang="ko-KR" altLang="en-US" sz="1200" dirty="0" smtClean="0"/>
              <a:t>개의 아이디어</a:t>
            </a:r>
            <a:r>
              <a:rPr lang="en-US" altLang="ko-KR" sz="1200" dirty="0" smtClean="0"/>
              <a:t> </a:t>
            </a:r>
            <a:r>
              <a:rPr lang="ko-KR" altLang="en-US" sz="1200" dirty="0" smtClean="0"/>
              <a:t>사고 기법</a:t>
            </a:r>
            <a:r>
              <a:rPr lang="en-US" altLang="ko-KR" sz="1200" dirty="0" smtClean="0"/>
              <a:t>(Thinking Tools)</a:t>
            </a:r>
            <a:r>
              <a:rPr lang="ko-KR" altLang="en-US" sz="1200" dirty="0" smtClean="0"/>
              <a:t>로 이루어져있다</a:t>
            </a:r>
            <a:r>
              <a:rPr lang="en-US" altLang="ko-KR" sz="1200" dirty="0" smtClean="0"/>
              <a:t>.</a:t>
            </a:r>
            <a:endParaRPr lang="en-US" altLang="ko-KR" sz="1200" dirty="0" smtClean="0"/>
          </a:p>
        </p:txBody>
      </p:sp>
    </p:spTree>
    <p:extLst>
      <p:ext uri="{BB962C8B-B14F-4D97-AF65-F5344CB8AC3E}">
        <p14:creationId xmlns:p14="http://schemas.microsoft.com/office/powerpoint/2010/main" val="2862487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1992714" y="1772816"/>
            <a:ext cx="6827758" cy="4488601"/>
          </a:xfrm>
          <a:prstGeom prst="rect">
            <a:avLst/>
          </a:prstGeom>
        </p:spPr>
        <p:txBody>
          <a:bodyPr wrap="square">
            <a:spAutoFit/>
          </a:bodyPr>
          <a:lstStyle/>
          <a:p>
            <a:pPr marL="628650" lvl="1" indent="-171450">
              <a:lnSpc>
                <a:spcPct val="150000"/>
              </a:lnSpc>
              <a:buFont typeface="Arial" pitchFamily="34" charset="0"/>
              <a:buChar char="•"/>
            </a:pPr>
            <a:r>
              <a:rPr lang="ko-KR" altLang="en-US" sz="1200" b="1" dirty="0" smtClean="0"/>
              <a:t>용도변경</a:t>
            </a:r>
            <a:r>
              <a:rPr lang="en-US" altLang="ko-KR" sz="1200" b="1" dirty="0" smtClean="0"/>
              <a:t>(Unification)</a:t>
            </a:r>
            <a:r>
              <a:rPr lang="ko-KR" altLang="en-US" sz="1200" dirty="0" smtClean="0"/>
              <a:t> </a:t>
            </a:r>
            <a:r>
              <a:rPr lang="en-US" altLang="ko-KR" sz="1200" dirty="0" smtClean="0"/>
              <a:t/>
            </a:r>
            <a:br>
              <a:rPr lang="en-US" altLang="ko-KR" sz="1200" dirty="0" smtClean="0"/>
            </a:br>
            <a:r>
              <a:rPr lang="en-US" altLang="ko-KR" sz="1200" dirty="0" smtClean="0"/>
              <a:t>: </a:t>
            </a:r>
            <a:r>
              <a:rPr lang="ko-KR" altLang="en-US" sz="1200" dirty="0" smtClean="0"/>
              <a:t>기존의 구성 요소에 새로운 용도를 부여한다</a:t>
            </a:r>
            <a:r>
              <a:rPr lang="en-US" altLang="ko-KR" sz="1200" dirty="0" smtClean="0"/>
              <a:t>. </a:t>
            </a:r>
            <a:r>
              <a:rPr lang="ko-KR" altLang="en-US" sz="1200" dirty="0" smtClean="0"/>
              <a:t>즉</a:t>
            </a:r>
            <a:r>
              <a:rPr lang="en-US" altLang="ko-KR" sz="1200" dirty="0" smtClean="0"/>
              <a:t>,</a:t>
            </a:r>
            <a:r>
              <a:rPr lang="ko-KR" altLang="en-US" sz="1200" dirty="0" smtClean="0"/>
              <a:t> 문제에 존재하는 구성요소들의 새로운 사용방법을 발견하여 문제를 해결한다</a:t>
            </a:r>
            <a:r>
              <a:rPr lang="en-US" altLang="ko-KR" sz="1200" dirty="0" smtClean="0"/>
              <a:t>.</a:t>
            </a:r>
          </a:p>
          <a:p>
            <a:pPr marL="628650" lvl="1" indent="-171450">
              <a:lnSpc>
                <a:spcPct val="150000"/>
              </a:lnSpc>
              <a:buFont typeface="Arial" pitchFamily="34" charset="0"/>
              <a:buChar char="•"/>
            </a:pPr>
            <a:endParaRPr lang="en-US" altLang="ko-KR" sz="1200" dirty="0" smtClean="0"/>
          </a:p>
          <a:p>
            <a:pPr marL="628650" lvl="1" indent="-171450">
              <a:lnSpc>
                <a:spcPct val="150000"/>
              </a:lnSpc>
              <a:buFont typeface="Arial" pitchFamily="34" charset="0"/>
              <a:buChar char="•"/>
            </a:pPr>
            <a:r>
              <a:rPr lang="ko-KR" altLang="en-US" sz="1200" b="1" dirty="0" smtClean="0"/>
              <a:t>복제 </a:t>
            </a:r>
            <a:r>
              <a:rPr lang="en-US" altLang="ko-KR" sz="1200" b="1" dirty="0" smtClean="0"/>
              <a:t>(Multiplication) </a:t>
            </a:r>
            <a:r>
              <a:rPr lang="ko-KR" altLang="en-US" sz="1200" dirty="0" smtClean="0"/>
              <a:t/>
            </a:r>
            <a:br>
              <a:rPr lang="ko-KR" altLang="en-US" sz="1200" dirty="0" smtClean="0"/>
            </a:br>
            <a:r>
              <a:rPr lang="en-US" altLang="ko-KR" sz="1200" dirty="0" smtClean="0"/>
              <a:t>: </a:t>
            </a:r>
            <a:r>
              <a:rPr lang="ko-KR" altLang="en-US" sz="1200" dirty="0" smtClean="0"/>
              <a:t>현재 존재하는 구성 요소에서 약간의 변화를 준</a:t>
            </a:r>
            <a:r>
              <a:rPr lang="en-US" altLang="ko-KR" sz="1200" dirty="0" smtClean="0"/>
              <a:t>, </a:t>
            </a:r>
            <a:r>
              <a:rPr lang="ko-KR" altLang="en-US" sz="1200" dirty="0" smtClean="0"/>
              <a:t>유사한 유형의 구성요소를 </a:t>
            </a:r>
            <a:r>
              <a:rPr lang="ko-KR" altLang="en-US" sz="1200" dirty="0" smtClean="0"/>
              <a:t>추가한</a:t>
            </a:r>
            <a:r>
              <a:rPr lang="ko-KR" altLang="en-US" sz="1200" dirty="0"/>
              <a:t>다</a:t>
            </a:r>
            <a:r>
              <a:rPr lang="en-US" altLang="ko-KR" sz="1200" dirty="0" smtClean="0"/>
              <a:t>. </a:t>
            </a:r>
          </a:p>
          <a:p>
            <a:pPr lvl="1">
              <a:lnSpc>
                <a:spcPct val="150000"/>
              </a:lnSpc>
            </a:pPr>
            <a:endParaRPr lang="en-US" altLang="ko-KR" sz="1200" dirty="0" smtClean="0"/>
          </a:p>
          <a:p>
            <a:pPr marL="628650" lvl="1" indent="-171450">
              <a:lnSpc>
                <a:spcPct val="150000"/>
              </a:lnSpc>
              <a:buFont typeface="Arial" pitchFamily="34" charset="0"/>
              <a:buChar char="•"/>
            </a:pPr>
            <a:r>
              <a:rPr lang="ko-KR" altLang="en-US" sz="1200" b="1" dirty="0" smtClean="0"/>
              <a:t>분할</a:t>
            </a:r>
            <a:r>
              <a:rPr lang="en-US" altLang="ko-KR" sz="1200" b="1" dirty="0" smtClean="0"/>
              <a:t>(Division)</a:t>
            </a:r>
            <a:r>
              <a:rPr lang="ko-KR" altLang="en-US" sz="1200" dirty="0" smtClean="0"/>
              <a:t/>
            </a:r>
            <a:br>
              <a:rPr lang="ko-KR" altLang="en-US" sz="1200" dirty="0" smtClean="0"/>
            </a:br>
            <a:r>
              <a:rPr lang="en-US" altLang="ko-KR" sz="1200" dirty="0" smtClean="0"/>
              <a:t>: </a:t>
            </a:r>
            <a:r>
              <a:rPr lang="ko-KR" altLang="en-US" sz="1200" dirty="0" smtClean="0"/>
              <a:t>문제의 세계 안에 있는 요소를 분할하여 공간 또는 시간적 재구성한다</a:t>
            </a:r>
            <a:r>
              <a:rPr lang="en-US" altLang="ko-KR" sz="1200" dirty="0" smtClean="0"/>
              <a:t>. </a:t>
            </a:r>
          </a:p>
          <a:p>
            <a:pPr marL="628650" lvl="1" indent="-171450">
              <a:lnSpc>
                <a:spcPct val="150000"/>
              </a:lnSpc>
              <a:buFont typeface="Arial" pitchFamily="34" charset="0"/>
              <a:buChar char="•"/>
            </a:pPr>
            <a:endParaRPr lang="ko-KR" altLang="en-US" sz="1200" dirty="0" smtClean="0"/>
          </a:p>
          <a:p>
            <a:pPr marL="628650" lvl="1" indent="-171450">
              <a:lnSpc>
                <a:spcPct val="150000"/>
              </a:lnSpc>
              <a:buFont typeface="Arial" pitchFamily="34" charset="0"/>
              <a:buChar char="•"/>
            </a:pPr>
            <a:r>
              <a:rPr lang="ko-KR" altLang="en-US" sz="1200" b="1" dirty="0" smtClean="0"/>
              <a:t>대칭파괴기법</a:t>
            </a:r>
            <a:r>
              <a:rPr lang="en-US" altLang="ko-KR" sz="1200" b="1" dirty="0" smtClean="0"/>
              <a:t>(</a:t>
            </a:r>
            <a:r>
              <a:rPr lang="en-US" altLang="ko-KR" sz="1200" b="1" dirty="0" smtClean="0"/>
              <a:t>Breaking Symmetry)</a:t>
            </a:r>
            <a:r>
              <a:rPr lang="ko-KR" altLang="en-US" sz="1200" dirty="0" smtClean="0"/>
              <a:t/>
            </a:r>
            <a:br>
              <a:rPr lang="ko-KR" altLang="en-US" sz="1200" dirty="0" smtClean="0"/>
            </a:br>
            <a:r>
              <a:rPr lang="en-US" altLang="ko-KR" sz="1200" dirty="0" smtClean="0"/>
              <a:t>: </a:t>
            </a:r>
            <a:r>
              <a:rPr lang="ko-KR" altLang="en-US" sz="1200" dirty="0" smtClean="0"/>
              <a:t>문제에 존재하는 통일된 요소를 변화시켜 각개로 재구성 한다</a:t>
            </a:r>
            <a:r>
              <a:rPr lang="en-US" altLang="ko-KR" sz="1200" dirty="0" smtClean="0"/>
              <a:t>.</a:t>
            </a:r>
          </a:p>
          <a:p>
            <a:pPr lvl="1">
              <a:lnSpc>
                <a:spcPct val="150000"/>
              </a:lnSpc>
            </a:pPr>
            <a:endParaRPr lang="ko-KR" altLang="en-US" sz="1200" dirty="0" smtClean="0"/>
          </a:p>
          <a:p>
            <a:pPr marL="628650" lvl="1" indent="-171450">
              <a:lnSpc>
                <a:spcPct val="150000"/>
              </a:lnSpc>
              <a:buFont typeface="Arial" pitchFamily="34" charset="0"/>
              <a:buChar char="•"/>
            </a:pPr>
            <a:r>
              <a:rPr lang="ko-KR" altLang="en-US" sz="1200" b="1" dirty="0" smtClean="0"/>
              <a:t>제거</a:t>
            </a:r>
            <a:r>
              <a:rPr lang="en-US" altLang="ko-KR" sz="1200" b="1" dirty="0" smtClean="0"/>
              <a:t>(</a:t>
            </a:r>
            <a:r>
              <a:rPr lang="en-US" altLang="ko-KR" sz="1200" b="1" dirty="0" smtClean="0"/>
              <a:t>Object Removal)</a:t>
            </a:r>
            <a:r>
              <a:rPr lang="en-US" altLang="ko-KR" sz="1200" dirty="0" smtClean="0"/>
              <a:t> : </a:t>
            </a:r>
            <a:br>
              <a:rPr lang="en-US" altLang="ko-KR" sz="1200" dirty="0" smtClean="0"/>
            </a:br>
            <a:r>
              <a:rPr lang="en-US" altLang="ko-KR" sz="1200" dirty="0" smtClean="0"/>
              <a:t>: </a:t>
            </a:r>
            <a:r>
              <a:rPr lang="ko-KR" altLang="en-US" sz="1200" dirty="0" smtClean="0"/>
              <a:t>문제 요소 중에서 한 개 또는 그 이상의 요소를 제</a:t>
            </a:r>
            <a:r>
              <a:rPr lang="ko-KR" altLang="en-US" sz="1200" dirty="0" smtClean="0"/>
              <a:t>거하고 그 기능만 남겨 존재하는 다른 요소로 옮긴다</a:t>
            </a:r>
            <a:r>
              <a:rPr lang="en-US" altLang="ko-KR" sz="1200" dirty="0" smtClean="0"/>
              <a:t>.</a:t>
            </a:r>
            <a:endParaRPr lang="en-US" altLang="ko-KR" sz="1200" dirty="0"/>
          </a:p>
        </p:txBody>
      </p:sp>
      <p:sp>
        <p:nvSpPr>
          <p:cNvPr id="3" name="직사각형 2"/>
          <p:cNvSpPr/>
          <p:nvPr/>
        </p:nvSpPr>
        <p:spPr>
          <a:xfrm>
            <a:off x="323528" y="961564"/>
            <a:ext cx="7704856" cy="523220"/>
          </a:xfrm>
          <a:prstGeom prst="rect">
            <a:avLst/>
          </a:prstGeom>
        </p:spPr>
        <p:txBody>
          <a:bodyPr wrap="square">
            <a:spAutoFit/>
          </a:bodyPr>
          <a:lstStyle/>
          <a:p>
            <a:pPr marL="285750" indent="-285750">
              <a:buFont typeface="Arial" pitchFamily="34" charset="0"/>
              <a:buChar char="•"/>
            </a:pPr>
            <a:r>
              <a:rPr lang="en-US" altLang="ko-KR" sz="1400" dirty="0" smtClean="0"/>
              <a:t>those resulting in an extension of the functionality of the system </a:t>
            </a:r>
          </a:p>
          <a:p>
            <a:pPr marL="285750" indent="-285750">
              <a:buFont typeface="Arial" pitchFamily="34" charset="0"/>
              <a:buChar char="•"/>
            </a:pPr>
            <a:r>
              <a:rPr lang="en-US" altLang="ko-KR" sz="1400" dirty="0" smtClean="0"/>
              <a:t>those resulting in a restructuring of the system without adding new functionality</a:t>
            </a:r>
            <a:endParaRPr lang="ko-KR" altLang="en-US" sz="1400" dirty="0"/>
          </a:p>
        </p:txBody>
      </p:sp>
      <p:sp>
        <p:nvSpPr>
          <p:cNvPr id="4" name="직사각형 3"/>
          <p:cNvSpPr/>
          <p:nvPr/>
        </p:nvSpPr>
        <p:spPr>
          <a:xfrm>
            <a:off x="323528" y="2364574"/>
            <a:ext cx="1629613" cy="276999"/>
          </a:xfrm>
          <a:prstGeom prst="rect">
            <a:avLst/>
          </a:prstGeom>
        </p:spPr>
        <p:txBody>
          <a:bodyPr wrap="none">
            <a:spAutoFit/>
          </a:bodyPr>
          <a:lstStyle/>
          <a:p>
            <a:r>
              <a:rPr lang="en-US" altLang="ko-KR" sz="1200" dirty="0" smtClean="0"/>
              <a:t>“Extension strategy” </a:t>
            </a:r>
            <a:endParaRPr lang="ko-KR" altLang="en-US" sz="1200" dirty="0"/>
          </a:p>
        </p:txBody>
      </p:sp>
      <p:sp>
        <p:nvSpPr>
          <p:cNvPr id="5" name="직사각형 4"/>
          <p:cNvSpPr/>
          <p:nvPr/>
        </p:nvSpPr>
        <p:spPr>
          <a:xfrm>
            <a:off x="251520" y="4550640"/>
            <a:ext cx="2010727" cy="276999"/>
          </a:xfrm>
          <a:prstGeom prst="rect">
            <a:avLst/>
          </a:prstGeom>
        </p:spPr>
        <p:txBody>
          <a:bodyPr wrap="square">
            <a:spAutoFit/>
          </a:bodyPr>
          <a:lstStyle/>
          <a:p>
            <a:r>
              <a:rPr lang="en-US" altLang="ko-KR" sz="1200" dirty="0" smtClean="0"/>
              <a:t>”Restructuring strategy”</a:t>
            </a:r>
            <a:endParaRPr lang="ko-KR" altLang="en-US" sz="1200" dirty="0"/>
          </a:p>
        </p:txBody>
      </p:sp>
      <p:sp>
        <p:nvSpPr>
          <p:cNvPr id="6" name="왼쪽 중괄호 5"/>
          <p:cNvSpPr/>
          <p:nvPr/>
        </p:nvSpPr>
        <p:spPr>
          <a:xfrm>
            <a:off x="2025894" y="1963014"/>
            <a:ext cx="360040" cy="1080120"/>
          </a:xfrm>
          <a:prstGeom prst="leftBrace">
            <a:avLst>
              <a:gd name="adj1" fmla="val 3655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7" name="왼쪽 중괄호 6"/>
          <p:cNvSpPr/>
          <p:nvPr/>
        </p:nvSpPr>
        <p:spPr>
          <a:xfrm>
            <a:off x="2025894" y="3861048"/>
            <a:ext cx="360040" cy="1656184"/>
          </a:xfrm>
          <a:prstGeom prst="leftBrace">
            <a:avLst>
              <a:gd name="adj1" fmla="val 3655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8" name="직사각형 7"/>
          <p:cNvSpPr/>
          <p:nvPr/>
        </p:nvSpPr>
        <p:spPr>
          <a:xfrm>
            <a:off x="323528" y="493838"/>
            <a:ext cx="7057369" cy="507831"/>
          </a:xfrm>
          <a:prstGeom prst="rect">
            <a:avLst/>
          </a:prstGeom>
        </p:spPr>
        <p:txBody>
          <a:bodyPr wrap="square">
            <a:spAutoFit/>
          </a:bodyPr>
          <a:lstStyle/>
          <a:p>
            <a:pPr>
              <a:lnSpc>
                <a:spcPct val="150000"/>
              </a:lnSpc>
            </a:pPr>
            <a:r>
              <a:rPr lang="en-US" altLang="ko-KR" dirty="0" smtClean="0"/>
              <a:t>The </a:t>
            </a:r>
            <a:r>
              <a:rPr lang="en-US" altLang="ko-KR" b="1" dirty="0" smtClean="0"/>
              <a:t>Five ASIT Idea-Provoking Tools/Operators</a:t>
            </a:r>
            <a:endParaRPr lang="en-US" altLang="ko-KR" b="1" dirty="0" smtClean="0"/>
          </a:p>
        </p:txBody>
      </p:sp>
    </p:spTree>
    <p:extLst>
      <p:ext uri="{BB962C8B-B14F-4D97-AF65-F5344CB8AC3E}">
        <p14:creationId xmlns:p14="http://schemas.microsoft.com/office/powerpoint/2010/main" val="2862487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25" t="17777" r="41625" b="35111"/>
          <a:stretch/>
        </p:blipFill>
        <p:spPr bwMode="auto">
          <a:xfrm>
            <a:off x="827584" y="1412776"/>
            <a:ext cx="4788024" cy="51265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a:xfrm>
            <a:off x="467544" y="548679"/>
            <a:ext cx="6048672" cy="646331"/>
          </a:xfrm>
          <a:prstGeom prst="rect">
            <a:avLst/>
          </a:prstGeom>
        </p:spPr>
        <p:txBody>
          <a:bodyPr wrap="square">
            <a:spAutoFit/>
          </a:bodyPr>
          <a:lstStyle/>
          <a:p>
            <a:pPr>
              <a:lnSpc>
                <a:spcPct val="150000"/>
              </a:lnSpc>
            </a:pPr>
            <a:r>
              <a:rPr lang="en-US" altLang="ko-KR" sz="1200" i="1" dirty="0" smtClean="0"/>
              <a:t>preparation</a:t>
            </a:r>
            <a:r>
              <a:rPr lang="en-US" altLang="ko-KR" sz="1200" dirty="0" smtClean="0"/>
              <a:t> : problem formulation(satisfying CW &amp; QC)and analysis </a:t>
            </a:r>
          </a:p>
          <a:p>
            <a:pPr>
              <a:lnSpc>
                <a:spcPct val="150000"/>
              </a:lnSpc>
            </a:pPr>
            <a:r>
              <a:rPr lang="en-US" altLang="ko-KR" sz="1200" i="1" u="sng" dirty="0" smtClean="0"/>
              <a:t>solution</a:t>
            </a:r>
            <a:r>
              <a:rPr lang="en-US" altLang="ko-KR" sz="1200" dirty="0" smtClean="0"/>
              <a:t> : problem solving.</a:t>
            </a:r>
            <a:endParaRPr lang="ko-KR" altLang="en-US" sz="1200" dirty="0"/>
          </a:p>
        </p:txBody>
      </p:sp>
    </p:spTree>
    <p:extLst>
      <p:ext uri="{BB962C8B-B14F-4D97-AF65-F5344CB8AC3E}">
        <p14:creationId xmlns:p14="http://schemas.microsoft.com/office/powerpoint/2010/main" val="2399694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p:cNvSpPr/>
          <p:nvPr/>
        </p:nvSpPr>
        <p:spPr>
          <a:xfrm>
            <a:off x="395536" y="1772816"/>
            <a:ext cx="8280920" cy="2677656"/>
          </a:xfrm>
          <a:prstGeom prst="rect">
            <a:avLst/>
          </a:prstGeom>
        </p:spPr>
        <p:txBody>
          <a:bodyPr wrap="square">
            <a:spAutoFit/>
          </a:bodyPr>
          <a:lstStyle/>
          <a:p>
            <a:pPr>
              <a:lnSpc>
                <a:spcPct val="150000"/>
              </a:lnSpc>
            </a:pPr>
            <a:r>
              <a:rPr lang="en-US" altLang="ko-KR" sz="1400" dirty="0" smtClean="0"/>
              <a:t>ASIT</a:t>
            </a:r>
            <a:r>
              <a:rPr lang="ko-KR" altLang="en-US" sz="1400" dirty="0" smtClean="0"/>
              <a:t>의 </a:t>
            </a:r>
            <a:r>
              <a:rPr lang="en-US" altLang="ko-KR" sz="1400" dirty="0" smtClean="0"/>
              <a:t>Algorithm </a:t>
            </a:r>
          </a:p>
          <a:p>
            <a:pPr>
              <a:lnSpc>
                <a:spcPct val="150000"/>
              </a:lnSpc>
            </a:pPr>
            <a:endParaRPr lang="en-US" altLang="ko-KR" sz="1400" dirty="0" smtClean="0"/>
          </a:p>
          <a:p>
            <a:pPr>
              <a:lnSpc>
                <a:spcPct val="150000"/>
              </a:lnSpc>
            </a:pPr>
            <a:r>
              <a:rPr lang="ko-KR" altLang="en-US" sz="1400" dirty="0" smtClean="0"/>
              <a:t>단계</a:t>
            </a:r>
            <a:r>
              <a:rPr lang="en-US" altLang="ko-KR" sz="1400" dirty="0" smtClean="0"/>
              <a:t>1 : </a:t>
            </a:r>
            <a:r>
              <a:rPr lang="ko-KR" altLang="en-US" sz="1400" dirty="0" smtClean="0"/>
              <a:t>문제의 세계를 구성요소로 정리한다</a:t>
            </a:r>
            <a:r>
              <a:rPr lang="en-US" altLang="ko-KR" sz="1400" dirty="0" smtClean="0"/>
              <a:t>.(</a:t>
            </a:r>
            <a:r>
              <a:rPr lang="ko-KR" altLang="en-US" sz="1400" dirty="0" smtClean="0"/>
              <a:t>문제요소 </a:t>
            </a:r>
            <a:r>
              <a:rPr lang="en-US" altLang="ko-KR" sz="1400" dirty="0" smtClean="0"/>
              <a:t>+ </a:t>
            </a:r>
            <a:r>
              <a:rPr lang="ko-KR" altLang="en-US" sz="1400" dirty="0" smtClean="0"/>
              <a:t>주변요소</a:t>
            </a:r>
            <a:r>
              <a:rPr lang="en-US" altLang="ko-KR" sz="1400" dirty="0" smtClean="0"/>
              <a:t>) </a:t>
            </a:r>
          </a:p>
          <a:p>
            <a:pPr>
              <a:lnSpc>
                <a:spcPct val="150000"/>
              </a:lnSpc>
            </a:pPr>
            <a:r>
              <a:rPr lang="ko-KR" altLang="en-US" sz="1400" dirty="0" smtClean="0"/>
              <a:t>단계</a:t>
            </a:r>
            <a:r>
              <a:rPr lang="en-US" altLang="ko-KR" sz="1400" dirty="0" smtClean="0"/>
              <a:t>2 : </a:t>
            </a:r>
            <a:r>
              <a:rPr lang="ko-KR" altLang="en-US" sz="1400" dirty="0" smtClean="0"/>
              <a:t>원하지 않는 효과</a:t>
            </a:r>
            <a:r>
              <a:rPr lang="en-US" altLang="ko-KR" sz="1400" dirty="0" smtClean="0"/>
              <a:t>/</a:t>
            </a:r>
            <a:r>
              <a:rPr lang="ko-KR" altLang="en-US" sz="1400" dirty="0" smtClean="0"/>
              <a:t>결과</a:t>
            </a:r>
            <a:r>
              <a:rPr lang="en-US" altLang="ko-KR" sz="1400" dirty="0" smtClean="0"/>
              <a:t>(Undesirable Effect)</a:t>
            </a:r>
            <a:r>
              <a:rPr lang="ko-KR" altLang="en-US" sz="1400" dirty="0" smtClean="0"/>
              <a:t>와 행동</a:t>
            </a:r>
            <a:r>
              <a:rPr lang="en-US" altLang="ko-KR" sz="1400" dirty="0" smtClean="0"/>
              <a:t>(Action)</a:t>
            </a:r>
            <a:r>
              <a:rPr lang="ko-KR" altLang="en-US" sz="1400" dirty="0" smtClean="0"/>
              <a:t>을 찾는다</a:t>
            </a:r>
            <a:r>
              <a:rPr lang="en-US" altLang="ko-KR" sz="1400" dirty="0" smtClean="0"/>
              <a:t>. (</a:t>
            </a:r>
            <a:r>
              <a:rPr lang="ko-KR" altLang="en-US" sz="1400" dirty="0" smtClean="0"/>
              <a:t>경우에 따라 생략되기도</a:t>
            </a:r>
            <a:r>
              <a:rPr lang="en-US" altLang="ko-KR" sz="1400" dirty="0" smtClean="0"/>
              <a:t>)</a:t>
            </a:r>
          </a:p>
          <a:p>
            <a:pPr>
              <a:lnSpc>
                <a:spcPct val="150000"/>
              </a:lnSpc>
            </a:pPr>
            <a:r>
              <a:rPr lang="ko-KR" altLang="en-US" sz="1400" dirty="0" smtClean="0"/>
              <a:t>단계</a:t>
            </a:r>
            <a:r>
              <a:rPr lang="en-US" altLang="ko-KR" sz="1400" dirty="0" smtClean="0"/>
              <a:t>3 : </a:t>
            </a:r>
            <a:r>
              <a:rPr lang="ko-KR" altLang="en-US" sz="1400" dirty="0" smtClean="0"/>
              <a:t>행동을 수행할 구성요소를 선택한다</a:t>
            </a:r>
            <a:r>
              <a:rPr lang="en-US" altLang="ko-KR" sz="1400" dirty="0" smtClean="0"/>
              <a:t>. </a:t>
            </a:r>
          </a:p>
          <a:p>
            <a:pPr>
              <a:lnSpc>
                <a:spcPct val="150000"/>
              </a:lnSpc>
            </a:pPr>
            <a:r>
              <a:rPr lang="ko-KR" altLang="en-US" sz="1400" dirty="0" smtClean="0"/>
              <a:t>단계</a:t>
            </a:r>
            <a:r>
              <a:rPr lang="en-US" altLang="ko-KR" sz="1400" dirty="0" smtClean="0"/>
              <a:t>4 : </a:t>
            </a:r>
            <a:r>
              <a:rPr lang="ko-KR" altLang="en-US" sz="1400" dirty="0" smtClean="0"/>
              <a:t>적절한 </a:t>
            </a:r>
            <a:r>
              <a:rPr lang="en-US" altLang="ko-KR" sz="1400" dirty="0" smtClean="0"/>
              <a:t>ASIT</a:t>
            </a:r>
            <a:r>
              <a:rPr lang="ko-KR" altLang="en-US" sz="1400" dirty="0" smtClean="0"/>
              <a:t>기법을 적용한다</a:t>
            </a:r>
            <a:r>
              <a:rPr lang="en-US" altLang="ko-KR" sz="1400" dirty="0" smtClean="0"/>
              <a:t>.</a:t>
            </a:r>
            <a:r>
              <a:rPr lang="en-US" altLang="ko-KR" sz="1200" dirty="0" smtClean="0"/>
              <a:t>(Unification, Multiplication, Division, Breaking Symmetry, Object Removal)</a:t>
            </a:r>
          </a:p>
          <a:p>
            <a:pPr>
              <a:lnSpc>
                <a:spcPct val="150000"/>
              </a:lnSpc>
            </a:pPr>
            <a:r>
              <a:rPr lang="ko-KR" altLang="en-US" sz="1400" dirty="0" smtClean="0"/>
              <a:t>단계</a:t>
            </a:r>
            <a:r>
              <a:rPr lang="en-US" altLang="ko-KR" sz="1400" dirty="0" smtClean="0"/>
              <a:t>5 : </a:t>
            </a:r>
            <a:r>
              <a:rPr lang="ko-KR" altLang="en-US" sz="1400" dirty="0" smtClean="0"/>
              <a:t>아이디어의 핵심을 간결하게 한 문장으로 정리 표현한다</a:t>
            </a:r>
            <a:r>
              <a:rPr lang="en-US" altLang="ko-KR" sz="1400" dirty="0" smtClean="0"/>
              <a:t>.</a:t>
            </a:r>
          </a:p>
          <a:p>
            <a:pPr>
              <a:lnSpc>
                <a:spcPct val="150000"/>
              </a:lnSpc>
            </a:pPr>
            <a:r>
              <a:rPr lang="ko-KR" altLang="en-US" sz="1400" dirty="0" smtClean="0"/>
              <a:t>단계</a:t>
            </a:r>
            <a:r>
              <a:rPr lang="en-US" altLang="ko-KR" sz="1400" dirty="0" smtClean="0"/>
              <a:t>6 : 3-5</a:t>
            </a:r>
            <a:r>
              <a:rPr lang="ko-KR" altLang="en-US" sz="1400" dirty="0" smtClean="0"/>
              <a:t>개의 문장으로 아이디어를 구체화 한다</a:t>
            </a:r>
            <a:r>
              <a:rPr lang="en-US" altLang="ko-KR" sz="1400" dirty="0" smtClean="0"/>
              <a:t>. </a:t>
            </a:r>
          </a:p>
        </p:txBody>
      </p:sp>
    </p:spTree>
    <p:extLst>
      <p:ext uri="{BB962C8B-B14F-4D97-AF65-F5344CB8AC3E}">
        <p14:creationId xmlns:p14="http://schemas.microsoft.com/office/powerpoint/2010/main" val="2862487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1" y="404664"/>
            <a:ext cx="8640960" cy="954107"/>
          </a:xfrm>
          <a:prstGeom prst="rect">
            <a:avLst/>
          </a:prstGeom>
          <a:noFill/>
        </p:spPr>
        <p:txBody>
          <a:bodyPr wrap="square" rtlCol="0">
            <a:spAutoFit/>
          </a:bodyPr>
          <a:lstStyle/>
          <a:p>
            <a:r>
              <a:rPr lang="en-US" altLang="ko-KR" sz="1400" dirty="0" smtClean="0"/>
              <a:t>Unification(</a:t>
            </a:r>
            <a:r>
              <a:rPr lang="ko-KR" altLang="en-US" sz="1400" dirty="0" smtClean="0"/>
              <a:t>용도변경</a:t>
            </a:r>
            <a:r>
              <a:rPr lang="en-US" altLang="ko-KR" sz="1400" dirty="0" smtClean="0"/>
              <a:t>) : </a:t>
            </a:r>
          </a:p>
          <a:p>
            <a:r>
              <a:rPr lang="en-US" altLang="ko-KR" sz="1400" dirty="0" smtClean="0"/>
              <a:t>directs the problem solver to </a:t>
            </a:r>
            <a:r>
              <a:rPr lang="en-US" altLang="ko-KR" sz="1400" i="1" dirty="0" smtClean="0"/>
              <a:t>finding an existing system or neighborhood object to carry out the required operation</a:t>
            </a:r>
            <a:r>
              <a:rPr lang="en-US" altLang="ko-KR" sz="1400" dirty="0" smtClean="0"/>
              <a:t>. The object </a:t>
            </a:r>
            <a:r>
              <a:rPr lang="en-US" altLang="ko-KR" sz="1400" i="1" dirty="0" smtClean="0"/>
              <a:t>may be modified to adapt to the additional/new task, but must remain of the same type to satisfy the closed world condition</a:t>
            </a:r>
            <a:r>
              <a:rPr lang="en-US" altLang="ko-KR" sz="1400" dirty="0" smtClean="0"/>
              <a:t>.</a:t>
            </a:r>
            <a:endParaRPr lang="ko-KR" altLang="en-US" sz="1400" dirty="0"/>
          </a:p>
        </p:txBody>
      </p:sp>
      <p:sp>
        <p:nvSpPr>
          <p:cNvPr id="3" name="직사각형 2"/>
          <p:cNvSpPr/>
          <p:nvPr/>
        </p:nvSpPr>
        <p:spPr>
          <a:xfrm>
            <a:off x="273673" y="1358771"/>
            <a:ext cx="8618807" cy="5001369"/>
          </a:xfrm>
          <a:prstGeom prst="rect">
            <a:avLst/>
          </a:prstGeom>
        </p:spPr>
        <p:txBody>
          <a:bodyPr wrap="square">
            <a:spAutoFit/>
          </a:bodyPr>
          <a:lstStyle/>
          <a:p>
            <a:r>
              <a:rPr lang="ko-KR" altLang="en-US" sz="1100" dirty="0" smtClean="0"/>
              <a:t>문제</a:t>
            </a:r>
            <a:endParaRPr lang="en-US" altLang="ko-KR" sz="1100" dirty="0" smtClean="0"/>
          </a:p>
          <a:p>
            <a:r>
              <a:rPr lang="ko-KR" altLang="en-US" sz="1100" dirty="0" smtClean="0"/>
              <a:t/>
            </a:r>
            <a:br>
              <a:rPr lang="ko-KR" altLang="en-US" sz="1100" dirty="0" smtClean="0"/>
            </a:br>
            <a:r>
              <a:rPr lang="ko-KR" altLang="en-US" sz="1100" dirty="0"/>
              <a:t>마술사가 관중에게 </a:t>
            </a:r>
            <a:r>
              <a:rPr lang="ko-KR" altLang="en-US" sz="1100" dirty="0" err="1"/>
              <a:t>텅빈</a:t>
            </a:r>
            <a:r>
              <a:rPr lang="ko-KR" altLang="en-US" sz="1100" dirty="0"/>
              <a:t> 상자를 보여준다</a:t>
            </a:r>
            <a:r>
              <a:rPr lang="en-US" altLang="ko-KR" sz="1100" dirty="0"/>
              <a:t>. </a:t>
            </a:r>
            <a:r>
              <a:rPr lang="ko-KR" altLang="en-US" sz="1100" dirty="0"/>
              <a:t>도우미는 그 상자 안에 들어간다</a:t>
            </a:r>
            <a:r>
              <a:rPr lang="en-US" altLang="ko-KR" sz="1100" dirty="0"/>
              <a:t>. </a:t>
            </a:r>
            <a:r>
              <a:rPr lang="ko-KR" altLang="en-US" sz="1100" dirty="0"/>
              <a:t>몇 초 후 마술사가 상자를 열면 도우미는 사라지고</a:t>
            </a:r>
            <a:r>
              <a:rPr lang="en-US" altLang="ko-KR" sz="1100" dirty="0"/>
              <a:t>. </a:t>
            </a:r>
            <a:r>
              <a:rPr lang="ko-KR" altLang="en-US" sz="1100" dirty="0"/>
              <a:t>사자 한 마리가 대신 나타난다</a:t>
            </a:r>
            <a:r>
              <a:rPr lang="en-US" altLang="ko-KR" sz="1100" dirty="0"/>
              <a:t>. </a:t>
            </a:r>
            <a:r>
              <a:rPr lang="ko-KR" altLang="en-US" sz="1100" dirty="0"/>
              <a:t>상자에는 빠져나갈 구멍은 없다</a:t>
            </a:r>
            <a:r>
              <a:rPr lang="en-US" altLang="ko-KR" sz="1100" dirty="0"/>
              <a:t>. </a:t>
            </a:r>
            <a:r>
              <a:rPr lang="ko-KR" altLang="en-US" sz="1100" dirty="0"/>
              <a:t>과연 이 마술은 어떻게</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1</a:t>
            </a:r>
            <a:r>
              <a:rPr lang="ko-KR" altLang="en-US" sz="1100" b="1" dirty="0"/>
              <a:t>단계 문제의 세계를 정리한다</a:t>
            </a:r>
            <a:r>
              <a:rPr lang="en-US" altLang="ko-KR" sz="1100" b="1" dirty="0"/>
              <a:t>.</a:t>
            </a:r>
            <a:r>
              <a:rPr lang="ko-KR" altLang="en-US" sz="1100" dirty="0" smtClean="0"/>
              <a:t/>
            </a:r>
            <a:br>
              <a:rPr lang="ko-KR" altLang="en-US" sz="1100" dirty="0" smtClean="0"/>
            </a:br>
            <a:r>
              <a:rPr lang="ko-KR" altLang="en-US" sz="1100" dirty="0"/>
              <a:t>문제요서</a:t>
            </a:r>
            <a:r>
              <a:rPr lang="en-US" altLang="ko-KR" sz="1100" dirty="0"/>
              <a:t>: </a:t>
            </a:r>
            <a:r>
              <a:rPr lang="ko-KR" altLang="en-US" sz="1100" dirty="0"/>
              <a:t>도우미</a:t>
            </a:r>
            <a:r>
              <a:rPr lang="en-US" altLang="ko-KR" sz="1100" dirty="0"/>
              <a:t>, </a:t>
            </a:r>
            <a:r>
              <a:rPr lang="ko-KR" altLang="en-US" sz="1100" dirty="0"/>
              <a:t>사자</a:t>
            </a:r>
            <a:r>
              <a:rPr lang="en-US" altLang="ko-KR" sz="1100" dirty="0"/>
              <a:t>, </a:t>
            </a:r>
            <a:r>
              <a:rPr lang="ko-KR" altLang="en-US" sz="1100" dirty="0"/>
              <a:t>관중</a:t>
            </a:r>
            <a:r>
              <a:rPr lang="ko-KR" altLang="en-US" sz="1100" dirty="0" smtClean="0"/>
              <a:t/>
            </a:r>
            <a:br>
              <a:rPr lang="ko-KR" altLang="en-US" sz="1100" dirty="0" smtClean="0"/>
            </a:br>
            <a:r>
              <a:rPr lang="ko-KR" altLang="en-US" sz="1100" dirty="0"/>
              <a:t>주변요서</a:t>
            </a:r>
            <a:r>
              <a:rPr lang="en-US" altLang="ko-KR" sz="1100" dirty="0"/>
              <a:t>: </a:t>
            </a:r>
            <a:r>
              <a:rPr lang="ko-KR" altLang="en-US" sz="1100" dirty="0"/>
              <a:t>상자</a:t>
            </a:r>
            <a:r>
              <a:rPr lang="en-US" altLang="ko-KR" sz="1100" dirty="0"/>
              <a:t>, </a:t>
            </a:r>
            <a:r>
              <a:rPr lang="ko-KR" altLang="en-US" sz="1100" dirty="0"/>
              <a:t>무대</a:t>
            </a:r>
            <a:r>
              <a:rPr lang="en-US" altLang="ko-KR" sz="1100" dirty="0"/>
              <a:t>, </a:t>
            </a:r>
            <a:r>
              <a:rPr lang="ko-KR" altLang="en-US" sz="1100" dirty="0"/>
              <a:t>이동식계단</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2</a:t>
            </a:r>
            <a:r>
              <a:rPr lang="ko-KR" altLang="en-US" sz="1100" b="1" dirty="0"/>
              <a:t>단계 원하지 않는 결과와 행동을 찾는다</a:t>
            </a:r>
            <a:r>
              <a:rPr lang="en-US" altLang="ko-KR" sz="1100" b="1" dirty="0"/>
              <a:t>.</a:t>
            </a:r>
            <a:r>
              <a:rPr lang="ko-KR" altLang="en-US" sz="1100" dirty="0" smtClean="0"/>
              <a:t/>
            </a:r>
            <a:br>
              <a:rPr lang="ko-KR" altLang="en-US" sz="1100" dirty="0" smtClean="0"/>
            </a:br>
            <a:r>
              <a:rPr lang="ko-KR" altLang="en-US" sz="1100" dirty="0"/>
              <a:t>원하지 않는 결과</a:t>
            </a:r>
            <a:r>
              <a:rPr lang="en-US" altLang="ko-KR" sz="1100" dirty="0"/>
              <a:t>: </a:t>
            </a:r>
            <a:r>
              <a:rPr lang="ko-KR" altLang="en-US" sz="1100" dirty="0"/>
              <a:t>도우미가 상자 밖으로 나오는 것을 관중이 본다</a:t>
            </a:r>
            <a:r>
              <a:rPr lang="en-US" altLang="ko-KR" sz="1100" dirty="0"/>
              <a:t>.</a:t>
            </a:r>
            <a:r>
              <a:rPr lang="ko-KR" altLang="en-US" sz="1100" dirty="0" smtClean="0"/>
              <a:t/>
            </a:r>
            <a:br>
              <a:rPr lang="ko-KR" altLang="en-US" sz="1100" dirty="0" smtClean="0"/>
            </a:br>
            <a:r>
              <a:rPr lang="ko-KR" altLang="en-US" sz="1100" dirty="0"/>
              <a:t>행동</a:t>
            </a:r>
            <a:r>
              <a:rPr lang="en-US" altLang="ko-KR" sz="1100" dirty="0" smtClean="0"/>
              <a:t>: </a:t>
            </a:r>
            <a:r>
              <a:rPr lang="ko-KR" altLang="en-US" sz="1100" dirty="0" smtClean="0"/>
              <a:t>도우미가 </a:t>
            </a:r>
            <a:r>
              <a:rPr lang="ko-KR" altLang="en-US" sz="1100" dirty="0"/>
              <a:t>상자 밖으로 나올 때 관중들이 도우미를 볼 수 없도록 한다</a:t>
            </a:r>
            <a:r>
              <a:rPr lang="en-US" altLang="ko-KR" sz="1100" dirty="0" smtClean="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3</a:t>
            </a:r>
            <a:r>
              <a:rPr lang="ko-KR" altLang="en-US" sz="1100" b="1" dirty="0"/>
              <a:t>단계 행동을 수행할 구성요소를 찾는다</a:t>
            </a:r>
            <a:r>
              <a:rPr lang="ko-KR" altLang="en-US" sz="1100" dirty="0" smtClean="0"/>
              <a:t/>
            </a:r>
            <a:br>
              <a:rPr lang="ko-KR" altLang="en-US" sz="1100" dirty="0" smtClean="0"/>
            </a:br>
            <a:r>
              <a:rPr lang="ko-KR" altLang="en-US" sz="1100" dirty="0"/>
              <a:t>도우미가 상자 밖으로 나올 때 관중들이 도우미를 볼 수 없도록 한다</a:t>
            </a:r>
            <a:r>
              <a:rPr lang="en-US" altLang="ko-KR" sz="1100" dirty="0"/>
              <a:t>. </a:t>
            </a:r>
            <a:r>
              <a:rPr lang="ko-KR" altLang="en-US" sz="1100" dirty="0"/>
              <a:t>행동을 수행할 구성요소를 찾는다</a:t>
            </a:r>
            <a:r>
              <a:rPr lang="en-US" altLang="ko-KR" sz="1100" dirty="0"/>
              <a:t>. </a:t>
            </a:r>
            <a:r>
              <a:rPr lang="ko-KR" altLang="en-US" sz="1100" dirty="0"/>
              <a:t>도우미</a:t>
            </a:r>
            <a:r>
              <a:rPr lang="en-US" altLang="ko-KR" sz="1100" dirty="0"/>
              <a:t>, </a:t>
            </a:r>
            <a:r>
              <a:rPr lang="ko-KR" altLang="en-US" sz="1100" dirty="0"/>
              <a:t>사자</a:t>
            </a:r>
            <a:r>
              <a:rPr lang="en-US" altLang="ko-KR" sz="1100" dirty="0"/>
              <a:t>, </a:t>
            </a:r>
            <a:r>
              <a:rPr lang="ko-KR" altLang="en-US" sz="1100" dirty="0"/>
              <a:t>관중</a:t>
            </a:r>
            <a:r>
              <a:rPr lang="en-US" altLang="ko-KR" sz="1100" dirty="0"/>
              <a:t>, </a:t>
            </a:r>
            <a:r>
              <a:rPr lang="ko-KR" altLang="en-US" sz="1100" dirty="0"/>
              <a:t>상자</a:t>
            </a:r>
            <a:r>
              <a:rPr lang="en-US" altLang="ko-KR" sz="1100" dirty="0"/>
              <a:t>, </a:t>
            </a:r>
            <a:r>
              <a:rPr lang="ko-KR" altLang="en-US" sz="1100" dirty="0"/>
              <a:t>무대</a:t>
            </a:r>
            <a:r>
              <a:rPr lang="en-US" altLang="ko-KR" sz="1100" dirty="0"/>
              <a:t>, </a:t>
            </a:r>
            <a:r>
              <a:rPr lang="ko-KR" altLang="en-US" sz="1100" dirty="0"/>
              <a:t>이동식계단 중에서 어느 구성요소가 행동을 수행할 수 있을까</a:t>
            </a:r>
            <a:r>
              <a:rPr lang="en-US" altLang="ko-KR" sz="1100" dirty="0"/>
              <a:t>? </a:t>
            </a:r>
            <a:r>
              <a:rPr lang="ko-KR" altLang="en-US" sz="1100" dirty="0"/>
              <a:t>모든 구성요소를 </a:t>
            </a:r>
            <a:r>
              <a:rPr lang="ko-KR" altLang="en-US" sz="1100" dirty="0" err="1"/>
              <a:t>한개씩</a:t>
            </a:r>
            <a:r>
              <a:rPr lang="ko-KR" altLang="en-US" sz="1100" dirty="0"/>
              <a:t> 순서대로 적용시켜가며 찾아보도록 한다</a:t>
            </a:r>
            <a:r>
              <a:rPr lang="en-US" altLang="ko-KR" sz="1100" dirty="0"/>
              <a:t>.</a:t>
            </a:r>
            <a:r>
              <a:rPr lang="ko-KR" altLang="en-US" sz="1100" dirty="0" smtClean="0"/>
              <a:t/>
            </a:r>
            <a:br>
              <a:rPr lang="ko-KR" altLang="en-US" sz="1100" dirty="0" smtClean="0"/>
            </a:br>
            <a:r>
              <a:rPr lang="en-US" altLang="ko-KR" sz="1100" dirty="0"/>
              <a:t>[</a:t>
            </a:r>
            <a:r>
              <a:rPr lang="ko-KR" altLang="en-US" sz="1100" dirty="0"/>
              <a:t>행동을 수행할 구성요소</a:t>
            </a:r>
            <a:r>
              <a:rPr lang="en-US" altLang="ko-KR" sz="1100" dirty="0"/>
              <a:t>: </a:t>
            </a:r>
            <a:r>
              <a:rPr lang="ko-KR" altLang="en-US" sz="1100" dirty="0"/>
              <a:t>이동식 계단</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4</a:t>
            </a:r>
            <a:r>
              <a:rPr lang="ko-KR" altLang="en-US" sz="1100" b="1" dirty="0"/>
              <a:t>단계 </a:t>
            </a:r>
            <a:r>
              <a:rPr lang="en-US" altLang="ko-KR" sz="1100" b="1" dirty="0"/>
              <a:t>ASIT</a:t>
            </a:r>
            <a:r>
              <a:rPr lang="ko-KR" altLang="en-US" sz="1100" b="1" dirty="0"/>
              <a:t>기법을 적용한다</a:t>
            </a:r>
            <a:r>
              <a:rPr lang="en-US" altLang="ko-KR" sz="1100" b="1" dirty="0"/>
              <a:t>.</a:t>
            </a:r>
            <a:r>
              <a:rPr lang="ko-KR" altLang="en-US" sz="1100" dirty="0" smtClean="0"/>
              <a:t/>
            </a:r>
            <a:br>
              <a:rPr lang="ko-KR" altLang="en-US" sz="1100" dirty="0" smtClean="0"/>
            </a:br>
            <a:r>
              <a:rPr lang="en-US" altLang="ko-KR" sz="1100" dirty="0"/>
              <a:t>. </a:t>
            </a:r>
            <a:r>
              <a:rPr lang="ko-KR" altLang="en-US" sz="1100" dirty="0"/>
              <a:t>선택한 구성요소의 용도를 바꾸는 것이 가능한가</a:t>
            </a:r>
            <a:r>
              <a:rPr lang="en-US" altLang="ko-KR" sz="1100" dirty="0"/>
              <a:t>?</a:t>
            </a:r>
            <a:r>
              <a:rPr lang="ko-KR" altLang="en-US" sz="1100" dirty="0" smtClean="0"/>
              <a:t/>
            </a:r>
            <a:br>
              <a:rPr lang="ko-KR" altLang="en-US" sz="1100" dirty="0" smtClean="0"/>
            </a:br>
            <a:r>
              <a:rPr lang="en-US" altLang="ko-KR" sz="1100" dirty="0"/>
              <a:t>. </a:t>
            </a:r>
            <a:r>
              <a:rPr lang="ko-KR" altLang="en-US" sz="1100" dirty="0"/>
              <a:t>그 외의 구성요소의 용도를 바꾸는 것이 가능한가</a:t>
            </a:r>
            <a:r>
              <a:rPr lang="en-US" altLang="ko-KR" sz="1100" dirty="0"/>
              <a:t>?</a:t>
            </a:r>
            <a:r>
              <a:rPr lang="ko-KR" altLang="en-US" sz="1100" dirty="0" smtClean="0"/>
              <a:t/>
            </a:r>
            <a:br>
              <a:rPr lang="ko-KR" altLang="en-US" sz="1100" dirty="0" smtClean="0"/>
            </a:br>
            <a:r>
              <a:rPr lang="ko-KR" altLang="en-US" sz="1100" dirty="0" smtClean="0"/>
              <a:t>행동을 </a:t>
            </a:r>
            <a:r>
              <a:rPr lang="ko-KR" altLang="en-US" sz="1100" dirty="0"/>
              <a:t>도와줄 수 있는 지 구성요소들을 하나하나 적용시켜 본다</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5</a:t>
            </a:r>
            <a:r>
              <a:rPr lang="ko-KR" altLang="en-US" sz="1100" b="1" dirty="0"/>
              <a:t>단계 지금까지 아이디어의 핵심을 </a:t>
            </a:r>
            <a:r>
              <a:rPr lang="ko-KR" altLang="en-US" sz="1100" b="1" dirty="0" err="1"/>
              <a:t>한개의</a:t>
            </a:r>
            <a:r>
              <a:rPr lang="ko-KR" altLang="en-US" sz="1100" b="1" dirty="0"/>
              <a:t> 문장으로</a:t>
            </a:r>
            <a:r>
              <a:rPr lang="ko-KR" altLang="en-US" sz="1100" dirty="0" smtClean="0"/>
              <a:t/>
            </a:r>
            <a:br>
              <a:rPr lang="ko-KR" altLang="en-US" sz="1100" dirty="0" smtClean="0"/>
            </a:br>
            <a:r>
              <a:rPr lang="en-US" altLang="ko-KR" sz="1100" dirty="0"/>
              <a:t>[</a:t>
            </a:r>
            <a:r>
              <a:rPr lang="ko-KR" altLang="en-US" sz="1100" dirty="0"/>
              <a:t>이동식 계단은 도우미를 관중이 볼 수 없도록 가려준다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6</a:t>
            </a:r>
            <a:r>
              <a:rPr lang="ko-KR" altLang="en-US" sz="1100" b="1" dirty="0"/>
              <a:t>단계 </a:t>
            </a:r>
            <a:r>
              <a:rPr lang="en-US" altLang="ko-KR" sz="1100" b="1" dirty="0"/>
              <a:t>3-5 </a:t>
            </a:r>
            <a:r>
              <a:rPr lang="ko-KR" altLang="en-US" sz="1100" b="1" dirty="0"/>
              <a:t>문장으로 구체화</a:t>
            </a:r>
            <a:r>
              <a:rPr lang="ko-KR" altLang="en-US" sz="1100" dirty="0" smtClean="0"/>
              <a:t/>
            </a:r>
            <a:br>
              <a:rPr lang="ko-KR" altLang="en-US" sz="1100" dirty="0" smtClean="0"/>
            </a:br>
            <a:r>
              <a:rPr lang="en-US" altLang="ko-KR" sz="1100" dirty="0"/>
              <a:t>[</a:t>
            </a:r>
            <a:r>
              <a:rPr lang="ko-KR" altLang="en-US" sz="1100" dirty="0"/>
              <a:t>도우미는 계단으로 올라가 상자 속으로 들어간다</a:t>
            </a:r>
            <a:r>
              <a:rPr lang="en-US" altLang="ko-KR" sz="1100" dirty="0"/>
              <a:t>. </a:t>
            </a:r>
            <a:r>
              <a:rPr lang="ko-KR" altLang="en-US" sz="1100" dirty="0"/>
              <a:t>그런 후 </a:t>
            </a:r>
            <a:r>
              <a:rPr lang="ko-KR" altLang="en-US" sz="1100" dirty="0" err="1"/>
              <a:t>커텐을</a:t>
            </a:r>
            <a:r>
              <a:rPr lang="ko-KR" altLang="en-US" sz="1100" dirty="0"/>
              <a:t> 치고 관중이 안 보이는 사이 칸막이를 치워 사자가 보이도록 한다</a:t>
            </a:r>
            <a:r>
              <a:rPr lang="en-US" altLang="ko-KR" sz="1100" dirty="0"/>
              <a:t>. </a:t>
            </a:r>
            <a:r>
              <a:rPr lang="ko-KR" altLang="en-US" sz="1100" dirty="0"/>
              <a:t>그리고 상자를 </a:t>
            </a:r>
            <a:r>
              <a:rPr lang="ko-KR" altLang="en-US" sz="1100" dirty="0" err="1"/>
              <a:t>빠져나와</a:t>
            </a:r>
            <a:r>
              <a:rPr lang="ko-KR" altLang="en-US" sz="1100" dirty="0"/>
              <a:t> 계단 속으로 들어간다</a:t>
            </a:r>
            <a:r>
              <a:rPr lang="en-US" altLang="ko-KR" sz="1100" dirty="0"/>
              <a:t>]</a:t>
            </a:r>
            <a:endParaRPr lang="ko-KR" altLang="en-US" sz="1100" dirty="0"/>
          </a:p>
        </p:txBody>
      </p:sp>
    </p:spTree>
    <p:extLst>
      <p:ext uri="{BB962C8B-B14F-4D97-AF65-F5344CB8AC3E}">
        <p14:creationId xmlns:p14="http://schemas.microsoft.com/office/powerpoint/2010/main" val="1327895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1" y="404664"/>
            <a:ext cx="8640960" cy="954107"/>
          </a:xfrm>
          <a:prstGeom prst="rect">
            <a:avLst/>
          </a:prstGeom>
          <a:noFill/>
        </p:spPr>
        <p:txBody>
          <a:bodyPr wrap="square" rtlCol="0">
            <a:spAutoFit/>
          </a:bodyPr>
          <a:lstStyle/>
          <a:p>
            <a:r>
              <a:rPr lang="en-US" altLang="ko-KR" sz="1400" dirty="0" smtClean="0"/>
              <a:t>Multiplication(</a:t>
            </a:r>
            <a:r>
              <a:rPr lang="ko-KR" altLang="en-US" sz="1400" dirty="0" smtClean="0"/>
              <a:t>복제</a:t>
            </a:r>
            <a:r>
              <a:rPr lang="en-US" altLang="ko-KR" sz="1400" dirty="0" smtClean="0"/>
              <a:t>) : </a:t>
            </a:r>
          </a:p>
          <a:p>
            <a:r>
              <a:rPr lang="en-US" altLang="ko-KR" sz="1400" dirty="0" smtClean="0"/>
              <a:t>directs the problem solver to search for a new, slightly modified version, of an existing system or neighborhood object to carry out the required Operation. (Note  that adding new instances of existing types of objects is allowed under the closed world condition).</a:t>
            </a:r>
            <a:endParaRPr lang="ko-KR" altLang="en-US" sz="1400" dirty="0"/>
          </a:p>
        </p:txBody>
      </p:sp>
      <p:sp>
        <p:nvSpPr>
          <p:cNvPr id="3" name="TextBox 2"/>
          <p:cNvSpPr txBox="1"/>
          <p:nvPr/>
        </p:nvSpPr>
        <p:spPr>
          <a:xfrm>
            <a:off x="251521" y="1385640"/>
            <a:ext cx="8640960" cy="4832092"/>
          </a:xfrm>
          <a:prstGeom prst="rect">
            <a:avLst/>
          </a:prstGeom>
          <a:noFill/>
        </p:spPr>
        <p:txBody>
          <a:bodyPr wrap="square" rtlCol="0">
            <a:spAutoFit/>
          </a:bodyPr>
          <a:lstStyle/>
          <a:p>
            <a:r>
              <a:rPr lang="ko-KR" altLang="en-US" sz="1100" dirty="0" smtClean="0"/>
              <a:t>문제</a:t>
            </a:r>
            <a:endParaRPr lang="en-US" altLang="ko-KR" sz="1100" dirty="0" smtClean="0"/>
          </a:p>
          <a:p>
            <a:r>
              <a:rPr lang="ko-KR" altLang="en-US" sz="1100" dirty="0" smtClean="0"/>
              <a:t/>
            </a:r>
            <a:br>
              <a:rPr lang="ko-KR" altLang="en-US" sz="1100" dirty="0" smtClean="0"/>
            </a:br>
            <a:r>
              <a:rPr lang="ko-KR" altLang="en-US" sz="1100" dirty="0"/>
              <a:t>기름이 나오는 유전에서 화재가 발생하였다</a:t>
            </a:r>
            <a:r>
              <a:rPr lang="en-US" altLang="ko-KR" sz="1100" dirty="0"/>
              <a:t>. </a:t>
            </a:r>
            <a:r>
              <a:rPr lang="ko-KR" altLang="en-US" sz="1100" dirty="0"/>
              <a:t>유전에서의 화재는 끄기가 매우 어렵다</a:t>
            </a:r>
            <a:r>
              <a:rPr lang="en-US" altLang="ko-KR" sz="1100" dirty="0"/>
              <a:t>. </a:t>
            </a:r>
            <a:r>
              <a:rPr lang="ko-KR" altLang="en-US" sz="1100" dirty="0"/>
              <a:t>물을 뿌린다는 일반적인 방법은 이 경우 효과적이 아니다</a:t>
            </a:r>
            <a:r>
              <a:rPr lang="en-US" altLang="ko-KR" sz="1100" dirty="0"/>
              <a:t>. </a:t>
            </a:r>
            <a:r>
              <a:rPr lang="ko-KR" altLang="en-US" sz="1100" dirty="0"/>
              <a:t>어떻게 하면 이 불을 끌 수 있을까</a:t>
            </a:r>
            <a:r>
              <a:rPr lang="en-US" altLang="ko-KR" sz="1100" dirty="0"/>
              <a:t>?</a:t>
            </a:r>
            <a:r>
              <a:rPr lang="ko-KR" altLang="en-US" sz="1100" dirty="0" smtClean="0"/>
              <a:t/>
            </a:r>
            <a:br>
              <a:rPr lang="ko-KR" altLang="en-US" sz="1100" dirty="0" smtClean="0"/>
            </a:br>
            <a:r>
              <a:rPr lang="en-US" altLang="ko-KR" sz="1100" b="1" dirty="0"/>
              <a:t>1</a:t>
            </a:r>
            <a:r>
              <a:rPr lang="ko-KR" altLang="en-US" sz="1100" b="1" dirty="0"/>
              <a:t>단계 문제의 세계를 정리한다</a:t>
            </a:r>
            <a:r>
              <a:rPr lang="ko-KR" altLang="en-US" sz="1100" dirty="0" smtClean="0"/>
              <a:t/>
            </a:r>
            <a:br>
              <a:rPr lang="ko-KR" altLang="en-US" sz="1100" dirty="0" smtClean="0"/>
            </a:br>
            <a:r>
              <a:rPr lang="ko-KR" altLang="en-US" sz="1100" dirty="0"/>
              <a:t>문제요소</a:t>
            </a:r>
            <a:r>
              <a:rPr lang="en-US" altLang="ko-KR" sz="1100" dirty="0"/>
              <a:t>: </a:t>
            </a:r>
            <a:r>
              <a:rPr lang="ko-KR" altLang="en-US" sz="1100" dirty="0"/>
              <a:t>불</a:t>
            </a:r>
            <a:r>
              <a:rPr lang="ko-KR" altLang="en-US" sz="1100" dirty="0" smtClean="0"/>
              <a:t/>
            </a:r>
            <a:br>
              <a:rPr lang="ko-KR" altLang="en-US" sz="1100" dirty="0" smtClean="0"/>
            </a:br>
            <a:r>
              <a:rPr lang="ko-KR" altLang="en-US" sz="1100" dirty="0"/>
              <a:t>주변요소</a:t>
            </a:r>
            <a:r>
              <a:rPr lang="en-US" altLang="ko-KR" sz="1100" dirty="0"/>
              <a:t>: </a:t>
            </a:r>
            <a:r>
              <a:rPr lang="ko-KR" altLang="en-US" sz="1100" dirty="0"/>
              <a:t>기름</a:t>
            </a:r>
            <a:r>
              <a:rPr lang="en-US" altLang="ko-KR" sz="1100" dirty="0"/>
              <a:t>, </a:t>
            </a:r>
            <a:r>
              <a:rPr lang="ko-KR" altLang="en-US" sz="1100" dirty="0"/>
              <a:t>공기</a:t>
            </a:r>
            <a:r>
              <a:rPr lang="en-US" altLang="ko-KR" sz="1100" dirty="0"/>
              <a:t>, </a:t>
            </a:r>
            <a:r>
              <a:rPr lang="ko-KR" altLang="en-US" sz="1100" dirty="0"/>
              <a:t>유전</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2</a:t>
            </a:r>
            <a:r>
              <a:rPr lang="ko-KR" altLang="en-US" sz="1100" b="1" dirty="0"/>
              <a:t>단계 원하지 않는 결과와 행동을 찾는다</a:t>
            </a:r>
            <a:r>
              <a:rPr lang="en-US" altLang="ko-KR" sz="1100" dirty="0"/>
              <a:t>.</a:t>
            </a:r>
            <a:r>
              <a:rPr lang="ko-KR" altLang="en-US" sz="1100" dirty="0" smtClean="0"/>
              <a:t/>
            </a:r>
            <a:br>
              <a:rPr lang="ko-KR" altLang="en-US" sz="1100" dirty="0" smtClean="0"/>
            </a:br>
            <a:r>
              <a:rPr lang="ko-KR" altLang="en-US" sz="1100" dirty="0"/>
              <a:t>원하지 않는 결과</a:t>
            </a:r>
            <a:r>
              <a:rPr lang="en-US" altLang="ko-KR" sz="1100" dirty="0"/>
              <a:t>: </a:t>
            </a:r>
            <a:r>
              <a:rPr lang="ko-KR" altLang="en-US" sz="1100" dirty="0"/>
              <a:t>기름에 불이 붙었다</a:t>
            </a:r>
            <a:r>
              <a:rPr lang="en-US" altLang="ko-KR" sz="1100" dirty="0"/>
              <a:t>.</a:t>
            </a:r>
            <a:r>
              <a:rPr lang="ko-KR" altLang="en-US" sz="1100" dirty="0" smtClean="0"/>
              <a:t/>
            </a:r>
            <a:br>
              <a:rPr lang="ko-KR" altLang="en-US" sz="1100" dirty="0" smtClean="0"/>
            </a:br>
            <a:r>
              <a:rPr lang="ko-KR" altLang="en-US" sz="1100" dirty="0"/>
              <a:t>행동</a:t>
            </a:r>
            <a:r>
              <a:rPr lang="en-US" altLang="ko-KR" sz="1100" dirty="0"/>
              <a:t>: </a:t>
            </a:r>
            <a:r>
              <a:rPr lang="ko-KR" altLang="en-US" sz="1100" dirty="0" smtClean="0"/>
              <a:t>불을 끈다</a:t>
            </a:r>
            <a:r>
              <a:rPr lang="en-US" altLang="ko-KR" sz="1100" dirty="0" smtClean="0"/>
              <a:t>.</a:t>
            </a:r>
          </a:p>
          <a:p>
            <a:r>
              <a:rPr lang="ko-KR" altLang="en-US" sz="1100" dirty="0" smtClean="0"/>
              <a:t/>
            </a:r>
            <a:br>
              <a:rPr lang="ko-KR" altLang="en-US" sz="1100" dirty="0" smtClean="0"/>
            </a:br>
            <a:r>
              <a:rPr lang="en-US" altLang="ko-KR" sz="1100" b="1" dirty="0"/>
              <a:t>3</a:t>
            </a:r>
            <a:r>
              <a:rPr lang="ko-KR" altLang="en-US" sz="1100" b="1" dirty="0"/>
              <a:t>단계 행동을 수행할 구성요소를 찾는다</a:t>
            </a:r>
            <a:r>
              <a:rPr lang="en-US" altLang="ko-KR" sz="1100" b="1" dirty="0"/>
              <a:t>.</a:t>
            </a:r>
            <a:r>
              <a:rPr lang="ko-KR" altLang="en-US" sz="1100" dirty="0" smtClean="0"/>
              <a:t/>
            </a:r>
            <a:br>
              <a:rPr lang="ko-KR" altLang="en-US" sz="1100" dirty="0" smtClean="0"/>
            </a:br>
            <a:r>
              <a:rPr lang="ko-KR" altLang="en-US" sz="1100" dirty="0" smtClean="0"/>
              <a:t>동일한 </a:t>
            </a:r>
            <a:r>
              <a:rPr lang="ko-KR" altLang="en-US" sz="1100" dirty="0"/>
              <a:t>유형의 새로운 요소인 </a:t>
            </a:r>
            <a:r>
              <a:rPr lang="en-US" altLang="ko-KR" sz="1100" dirty="0"/>
              <a:t>()</a:t>
            </a:r>
            <a:r>
              <a:rPr lang="ko-KR" altLang="en-US" sz="1100" dirty="0"/>
              <a:t>는 불을 끈다 라는 행동을 수행할 구성요소이다</a:t>
            </a:r>
            <a:r>
              <a:rPr lang="en-US" altLang="ko-KR" sz="1100" dirty="0"/>
              <a:t>. </a:t>
            </a:r>
            <a:r>
              <a:rPr lang="ko-KR" altLang="en-US" sz="1100" dirty="0"/>
              <a:t>불</a:t>
            </a:r>
            <a:r>
              <a:rPr lang="en-US" altLang="ko-KR" sz="1100" dirty="0"/>
              <a:t>, </a:t>
            </a:r>
            <a:r>
              <a:rPr lang="ko-KR" altLang="en-US" sz="1100" dirty="0"/>
              <a:t>기름</a:t>
            </a:r>
            <a:r>
              <a:rPr lang="en-US" altLang="ko-KR" sz="1100" dirty="0"/>
              <a:t>, </a:t>
            </a:r>
            <a:r>
              <a:rPr lang="ko-KR" altLang="en-US" sz="1100" dirty="0"/>
              <a:t>공기</a:t>
            </a:r>
            <a:r>
              <a:rPr lang="en-US" altLang="ko-KR" sz="1100" dirty="0"/>
              <a:t>, </a:t>
            </a:r>
            <a:r>
              <a:rPr lang="ko-KR" altLang="en-US" sz="1100" dirty="0"/>
              <a:t>유전 중에서 복제하여 사용할 구성요소는 무엇일까</a:t>
            </a:r>
            <a:r>
              <a:rPr lang="en-US" altLang="ko-KR" sz="1100" dirty="0"/>
              <a:t>?</a:t>
            </a:r>
            <a:r>
              <a:rPr lang="ko-KR" altLang="en-US" sz="1100" dirty="0" smtClean="0"/>
              <a:t/>
            </a:r>
            <a:br>
              <a:rPr lang="ko-KR" altLang="en-US" sz="1100" dirty="0" smtClean="0"/>
            </a:br>
            <a:r>
              <a:rPr lang="ko-KR" altLang="en-US" sz="1100" dirty="0" smtClean="0"/>
              <a:t>불과 </a:t>
            </a:r>
            <a:r>
              <a:rPr lang="ko-KR" altLang="en-US" sz="1100" dirty="0"/>
              <a:t>동일한 유형의 새로운 요소는 불이다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4</a:t>
            </a:r>
            <a:r>
              <a:rPr lang="ko-KR" altLang="en-US" sz="1100" b="1" dirty="0"/>
              <a:t>단계 </a:t>
            </a:r>
            <a:r>
              <a:rPr lang="en-US" altLang="ko-KR" sz="1100" b="1" dirty="0"/>
              <a:t>ASIT</a:t>
            </a:r>
            <a:r>
              <a:rPr lang="ko-KR" altLang="en-US" sz="1100" b="1" dirty="0"/>
              <a:t>기법을 적용한다</a:t>
            </a:r>
            <a:r>
              <a:rPr lang="en-US" altLang="ko-KR" sz="1100" dirty="0" smtClean="0"/>
              <a:t>.</a:t>
            </a:r>
          </a:p>
          <a:p>
            <a:r>
              <a:rPr lang="en-US" altLang="ko-KR" sz="1100" dirty="0" smtClean="0"/>
              <a:t>“Multiplication”</a:t>
            </a:r>
            <a:r>
              <a:rPr lang="ko-KR" altLang="en-US" sz="1100" dirty="0" smtClean="0"/>
              <a:t/>
            </a:r>
            <a:br>
              <a:rPr lang="ko-KR" altLang="en-US" sz="1100" dirty="0" smtClean="0"/>
            </a:br>
            <a:r>
              <a:rPr lang="en-US" altLang="ko-KR" sz="1100" dirty="0"/>
              <a:t>. </a:t>
            </a:r>
            <a:r>
              <a:rPr lang="ko-KR" altLang="en-US" sz="1100" dirty="0"/>
              <a:t>새로운 구성요소는 기존 구성요소와 완전히 동일할 필요는 없다</a:t>
            </a:r>
            <a:r>
              <a:rPr lang="en-US" altLang="ko-KR" sz="1100" dirty="0"/>
              <a:t>.</a:t>
            </a:r>
            <a:r>
              <a:rPr lang="ko-KR" altLang="en-US" sz="1100" dirty="0" smtClean="0"/>
              <a:t/>
            </a:r>
            <a:br>
              <a:rPr lang="ko-KR" altLang="en-US" sz="1100" dirty="0" smtClean="0"/>
            </a:br>
            <a:r>
              <a:rPr lang="en-US" altLang="ko-KR" sz="1100" dirty="0"/>
              <a:t>. </a:t>
            </a:r>
            <a:r>
              <a:rPr lang="ko-KR" altLang="en-US" sz="1100" dirty="0"/>
              <a:t>새로운 구성요소와 원래의 구성요소 사이에 원하는 상호작용이 있을 수도 있다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5</a:t>
            </a:r>
            <a:r>
              <a:rPr lang="ko-KR" altLang="en-US" sz="1100" b="1" dirty="0"/>
              <a:t>단계 </a:t>
            </a:r>
            <a:r>
              <a:rPr lang="ko-KR" altLang="en-US" sz="1100" b="1" dirty="0" err="1"/>
              <a:t>한개의</a:t>
            </a:r>
            <a:r>
              <a:rPr lang="ko-KR" altLang="en-US" sz="1100" b="1" dirty="0"/>
              <a:t> 문장으로</a:t>
            </a:r>
            <a:r>
              <a:rPr lang="ko-KR" altLang="en-US" sz="1100" dirty="0" smtClean="0"/>
              <a:t/>
            </a:r>
            <a:br>
              <a:rPr lang="ko-KR" altLang="en-US" sz="1100" dirty="0" smtClean="0"/>
            </a:br>
            <a:r>
              <a:rPr lang="en-US" altLang="ko-KR" sz="1100" dirty="0"/>
              <a:t>[</a:t>
            </a:r>
            <a:r>
              <a:rPr lang="ko-KR" altLang="en-US" sz="1100" dirty="0"/>
              <a:t>불을 복제하여 불로 불을 끈다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6</a:t>
            </a:r>
            <a:r>
              <a:rPr lang="ko-KR" altLang="en-US" sz="1100" b="1" dirty="0"/>
              <a:t>단계 </a:t>
            </a:r>
            <a:r>
              <a:rPr lang="en-US" altLang="ko-KR" sz="1100" b="1" dirty="0"/>
              <a:t>3-5</a:t>
            </a:r>
            <a:r>
              <a:rPr lang="ko-KR" altLang="en-US" sz="1100" b="1" dirty="0"/>
              <a:t>개의 문장으로</a:t>
            </a:r>
            <a:r>
              <a:rPr lang="ko-KR" altLang="en-US" sz="1100" dirty="0" smtClean="0"/>
              <a:t/>
            </a:r>
            <a:br>
              <a:rPr lang="ko-KR" altLang="en-US" sz="1100" dirty="0" smtClean="0"/>
            </a:br>
            <a:r>
              <a:rPr lang="en-US" altLang="ko-KR" sz="1100" dirty="0"/>
              <a:t>[</a:t>
            </a:r>
            <a:r>
              <a:rPr lang="ko-KR" altLang="en-US" sz="1100" dirty="0"/>
              <a:t>새로운 불은 산소를 필요로 한다</a:t>
            </a:r>
            <a:r>
              <a:rPr lang="en-US" altLang="ko-KR" sz="1100" dirty="0"/>
              <a:t>. </a:t>
            </a:r>
            <a:r>
              <a:rPr lang="ko-KR" altLang="en-US" sz="1100" dirty="0"/>
              <a:t>따라서 새로운 불은 기존의 불이 사용하고 있는 산소를 빼앗아간다</a:t>
            </a:r>
            <a:r>
              <a:rPr lang="en-US" altLang="ko-KR" sz="1100" dirty="0"/>
              <a:t>. </a:t>
            </a:r>
            <a:r>
              <a:rPr lang="ko-KR" altLang="en-US" sz="1100" dirty="0"/>
              <a:t>이점에 착안하여 폭발물을 화재장소에 설치하여 폭발시킨다</a:t>
            </a:r>
            <a:r>
              <a:rPr lang="en-US" altLang="ko-KR" sz="1100" dirty="0"/>
              <a:t>. </a:t>
            </a:r>
            <a:r>
              <a:rPr lang="ko-KR" altLang="en-US" sz="1100" dirty="0"/>
              <a:t>폭발하는 순간 일시적으로 모든 산소를 소모시킴으로써 기존의 불을 끈다</a:t>
            </a:r>
            <a:r>
              <a:rPr lang="en-US" altLang="ko-KR" sz="1100" dirty="0"/>
              <a:t>]</a:t>
            </a:r>
            <a:endParaRPr lang="ko-KR" altLang="en-US" sz="1100" dirty="0"/>
          </a:p>
        </p:txBody>
      </p:sp>
    </p:spTree>
    <p:extLst>
      <p:ext uri="{BB962C8B-B14F-4D97-AF65-F5344CB8AC3E}">
        <p14:creationId xmlns:p14="http://schemas.microsoft.com/office/powerpoint/2010/main" val="1327895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1" y="404664"/>
            <a:ext cx="8640960" cy="738664"/>
          </a:xfrm>
          <a:prstGeom prst="rect">
            <a:avLst/>
          </a:prstGeom>
          <a:noFill/>
        </p:spPr>
        <p:txBody>
          <a:bodyPr wrap="square" rtlCol="0">
            <a:spAutoFit/>
          </a:bodyPr>
          <a:lstStyle/>
          <a:p>
            <a:r>
              <a:rPr lang="en-US" altLang="ko-KR" sz="1400" dirty="0" smtClean="0"/>
              <a:t>Division(</a:t>
            </a:r>
            <a:r>
              <a:rPr lang="ko-KR" altLang="en-US" sz="1400" dirty="0" smtClean="0"/>
              <a:t>분할</a:t>
            </a:r>
            <a:r>
              <a:rPr lang="en-US" altLang="ko-KR" sz="1400" dirty="0" smtClean="0"/>
              <a:t>) : </a:t>
            </a:r>
          </a:p>
          <a:p>
            <a:r>
              <a:rPr lang="en-US" altLang="ko-KR" sz="1400" dirty="0" smtClean="0"/>
              <a:t>directs the problem solver to select one of the objects that belong to the problem’s world, break it down into its parts, and then reorganize the parts in space or in time.</a:t>
            </a:r>
            <a:endParaRPr lang="ko-KR" altLang="en-US" sz="1400" dirty="0"/>
          </a:p>
        </p:txBody>
      </p:sp>
      <p:sp>
        <p:nvSpPr>
          <p:cNvPr id="3" name="직사각형 2"/>
          <p:cNvSpPr/>
          <p:nvPr/>
        </p:nvSpPr>
        <p:spPr>
          <a:xfrm>
            <a:off x="323528" y="1445568"/>
            <a:ext cx="8208911" cy="5001369"/>
          </a:xfrm>
          <a:prstGeom prst="rect">
            <a:avLst/>
          </a:prstGeom>
        </p:spPr>
        <p:txBody>
          <a:bodyPr wrap="square">
            <a:spAutoFit/>
          </a:bodyPr>
          <a:lstStyle/>
          <a:p>
            <a:r>
              <a:rPr lang="ko-KR" altLang="en-US" sz="1100" dirty="0" smtClean="0"/>
              <a:t>문제</a:t>
            </a:r>
            <a:endParaRPr lang="en-US" altLang="ko-KR" sz="1100" dirty="0" smtClean="0"/>
          </a:p>
          <a:p>
            <a:r>
              <a:rPr lang="ko-KR" altLang="en-US" sz="1100" dirty="0" smtClean="0"/>
              <a:t/>
            </a:r>
            <a:br>
              <a:rPr lang="ko-KR" altLang="en-US" sz="1100" dirty="0" smtClean="0"/>
            </a:br>
            <a:r>
              <a:rPr lang="ko-KR" altLang="en-US" sz="1100" dirty="0"/>
              <a:t>지구의 중력을 벗어나 우주궤도에 진입할 수 있는 미사일을 만들고자 한다</a:t>
            </a:r>
            <a:r>
              <a:rPr lang="en-US" altLang="ko-KR" sz="1100" dirty="0"/>
              <a:t>. </a:t>
            </a:r>
            <a:r>
              <a:rPr lang="ko-KR" altLang="en-US" sz="1100" dirty="0"/>
              <a:t>이 미사일은 짧은 거리에서 매우 빠른 속도를 내야 한다</a:t>
            </a:r>
            <a:r>
              <a:rPr lang="en-US" altLang="ko-KR" sz="1100" dirty="0"/>
              <a:t>. </a:t>
            </a:r>
            <a:r>
              <a:rPr lang="ko-KR" altLang="en-US" sz="1100" dirty="0"/>
              <a:t>빠른 속도는 큰 힘이 필요하며</a:t>
            </a:r>
            <a:r>
              <a:rPr lang="en-US" altLang="ko-KR" sz="1100" dirty="0"/>
              <a:t>, </a:t>
            </a:r>
            <a:r>
              <a:rPr lang="ko-KR" altLang="en-US" sz="1100" dirty="0"/>
              <a:t>큰 힘은 많은 연료를 필요로 한다</a:t>
            </a:r>
            <a:r>
              <a:rPr lang="en-US" altLang="ko-KR" sz="1100" dirty="0"/>
              <a:t>. </a:t>
            </a:r>
            <a:r>
              <a:rPr lang="ko-KR" altLang="en-US" sz="1100" dirty="0"/>
              <a:t>다시 말하면 이 미사일은 충분한 양의 연료를 탑재할 수 있을 만큼 커야 한다</a:t>
            </a:r>
            <a:r>
              <a:rPr lang="en-US" altLang="ko-KR" sz="1100" dirty="0"/>
              <a:t>. </a:t>
            </a:r>
            <a:r>
              <a:rPr lang="ko-KR" altLang="en-US" sz="1100" dirty="0"/>
              <a:t>하지만 커다란 연료탱크의 무게로 인하여 전체 미사일이 너무 무거워 우주 궤도에 진입하지 못하고 떨어지고 만다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1</a:t>
            </a:r>
            <a:r>
              <a:rPr lang="ko-KR" altLang="en-US" sz="1100" b="1" dirty="0"/>
              <a:t>단계 문제의 세계를 정리한다</a:t>
            </a:r>
            <a:r>
              <a:rPr lang="en-US" altLang="ko-KR" sz="1100" dirty="0"/>
              <a:t>.</a:t>
            </a:r>
            <a:r>
              <a:rPr lang="ko-KR" altLang="en-US" sz="1100" dirty="0" smtClean="0"/>
              <a:t/>
            </a:r>
            <a:br>
              <a:rPr lang="ko-KR" altLang="en-US" sz="1100" dirty="0" smtClean="0"/>
            </a:br>
            <a:r>
              <a:rPr lang="ko-KR" altLang="en-US" sz="1100" dirty="0"/>
              <a:t>문제요소</a:t>
            </a:r>
            <a:r>
              <a:rPr lang="en-US" altLang="ko-KR" sz="1100" dirty="0"/>
              <a:t>: </a:t>
            </a:r>
            <a:r>
              <a:rPr lang="ko-KR" altLang="en-US" sz="1100" dirty="0"/>
              <a:t>미사일</a:t>
            </a:r>
            <a:r>
              <a:rPr lang="en-US" altLang="ko-KR" sz="1100" dirty="0"/>
              <a:t>, </a:t>
            </a:r>
            <a:r>
              <a:rPr lang="ko-KR" altLang="en-US" sz="1100" dirty="0"/>
              <a:t>연료</a:t>
            </a:r>
            <a:r>
              <a:rPr lang="en-US" altLang="ko-KR" sz="1100" dirty="0"/>
              <a:t>, </a:t>
            </a:r>
            <a:r>
              <a:rPr lang="ko-KR" altLang="en-US" sz="1100" dirty="0"/>
              <a:t>지구중력</a:t>
            </a:r>
            <a:r>
              <a:rPr lang="ko-KR" altLang="en-US" sz="1100" dirty="0" smtClean="0"/>
              <a:t/>
            </a:r>
            <a:br>
              <a:rPr lang="ko-KR" altLang="en-US" sz="1100" dirty="0" smtClean="0"/>
            </a:br>
            <a:r>
              <a:rPr lang="ko-KR" altLang="en-US" sz="1100" dirty="0"/>
              <a:t>주변요소</a:t>
            </a:r>
            <a:r>
              <a:rPr lang="en-US" altLang="ko-KR" sz="1100" dirty="0"/>
              <a:t>: </a:t>
            </a:r>
            <a:r>
              <a:rPr lang="ko-KR" altLang="en-US" sz="1100" dirty="0"/>
              <a:t>지구를 둘러싼 다기</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2</a:t>
            </a:r>
            <a:r>
              <a:rPr lang="ko-KR" altLang="en-US" sz="1100" b="1" dirty="0"/>
              <a:t>단계</a:t>
            </a:r>
            <a:r>
              <a:rPr lang="ko-KR" altLang="en-US" sz="1100" dirty="0" smtClean="0"/>
              <a:t/>
            </a:r>
            <a:br>
              <a:rPr lang="ko-KR" altLang="en-US" sz="1100" dirty="0" smtClean="0"/>
            </a:br>
            <a:r>
              <a:rPr lang="ko-KR" altLang="en-US" sz="1100" dirty="0"/>
              <a:t>분할기법을 적용시킬 구성요소를 찾는다 즉 </a:t>
            </a:r>
            <a:r>
              <a:rPr lang="en-US" altLang="ko-KR" sz="1100" dirty="0"/>
              <a:t>()</a:t>
            </a:r>
            <a:r>
              <a:rPr lang="ko-KR" altLang="en-US" sz="1100" dirty="0"/>
              <a:t>라는 구성요소는 나누어지며 나누어진 부분들은 시간 또는 공간적으로 재구성된다 여기서 </a:t>
            </a:r>
            <a:r>
              <a:rPr lang="en-US" altLang="ko-KR" sz="1100" dirty="0"/>
              <a:t>()</a:t>
            </a:r>
            <a:r>
              <a:rPr lang="ko-KR" altLang="en-US" sz="1100" dirty="0"/>
              <a:t>에 들어갈 구성요소를 찾는다</a:t>
            </a:r>
            <a:r>
              <a:rPr lang="en-US" altLang="ko-KR" sz="1100" dirty="0"/>
              <a:t>. </a:t>
            </a:r>
            <a:r>
              <a:rPr lang="ko-KR" altLang="en-US" sz="1100" dirty="0"/>
              <a:t>미사일의 연료</a:t>
            </a:r>
            <a:r>
              <a:rPr lang="en-US" altLang="ko-KR" sz="1100" dirty="0"/>
              <a:t>, </a:t>
            </a:r>
            <a:r>
              <a:rPr lang="ko-KR" altLang="en-US" sz="1100" dirty="0"/>
              <a:t>지구중력</a:t>
            </a:r>
            <a:r>
              <a:rPr lang="en-US" altLang="ko-KR" sz="1100" dirty="0"/>
              <a:t>, </a:t>
            </a:r>
            <a:r>
              <a:rPr lang="ko-KR" altLang="en-US" sz="1100" dirty="0"/>
              <a:t>지구를 둘러싼 대기 중에서 나누어질 구성요소는 무엇일까</a:t>
            </a:r>
            <a:r>
              <a:rPr lang="en-US" altLang="ko-KR" sz="1100" dirty="0"/>
              <a:t>?</a:t>
            </a:r>
            <a:r>
              <a:rPr lang="ko-KR" altLang="en-US" sz="1100" dirty="0" smtClean="0"/>
              <a:t/>
            </a:r>
            <a:br>
              <a:rPr lang="ko-KR" altLang="en-US" sz="1100" dirty="0" smtClean="0"/>
            </a:br>
            <a:r>
              <a:rPr lang="ko-KR" altLang="en-US" sz="1100" b="1" dirty="0" smtClean="0"/>
              <a:t/>
            </a:r>
            <a:br>
              <a:rPr lang="ko-KR" altLang="en-US" sz="1100" b="1" dirty="0" smtClean="0"/>
            </a:br>
            <a:r>
              <a:rPr lang="en-US" altLang="ko-KR" sz="1100" b="1" dirty="0"/>
              <a:t>3</a:t>
            </a:r>
            <a:r>
              <a:rPr lang="ko-KR" altLang="en-US" sz="1100" b="1" dirty="0"/>
              <a:t>단계 </a:t>
            </a:r>
            <a:r>
              <a:rPr lang="ko-KR" altLang="en-US" sz="1100" b="1" dirty="0" smtClean="0"/>
              <a:t/>
            </a:r>
            <a:br>
              <a:rPr lang="ko-KR" altLang="en-US" sz="1100" b="1" dirty="0" smtClean="0"/>
            </a:br>
            <a:r>
              <a:rPr lang="en-US" altLang="ko-KR" sz="1100" dirty="0"/>
              <a:t>1</a:t>
            </a:r>
            <a:r>
              <a:rPr lang="ko-KR" altLang="en-US" sz="1100" dirty="0"/>
              <a:t>개의 부품이 다른 부품들로부터 분리된 것을 상상하고 다음 조건 하에서 어떤 일이 일어나는 지 하나하나 생각해본다</a:t>
            </a:r>
            <a:r>
              <a:rPr lang="ko-KR" altLang="en-US" sz="1100" dirty="0" smtClean="0"/>
              <a:t/>
            </a:r>
            <a:br>
              <a:rPr lang="ko-KR" altLang="en-US" sz="1100" dirty="0" smtClean="0"/>
            </a:br>
            <a:r>
              <a:rPr lang="en-US" altLang="ko-KR" sz="1100" dirty="0"/>
              <a:t>. </a:t>
            </a:r>
            <a:r>
              <a:rPr lang="ko-KR" altLang="en-US" sz="1100" dirty="0"/>
              <a:t>그 부품을 다른 곳으로 옮긴다</a:t>
            </a:r>
            <a:r>
              <a:rPr lang="ko-KR" altLang="en-US" sz="1100" dirty="0" smtClean="0"/>
              <a:t/>
            </a:r>
            <a:br>
              <a:rPr lang="ko-KR" altLang="en-US" sz="1100" dirty="0" smtClean="0"/>
            </a:br>
            <a:r>
              <a:rPr lang="en-US" altLang="ko-KR" sz="1100" dirty="0"/>
              <a:t>. </a:t>
            </a:r>
            <a:r>
              <a:rPr lang="ko-KR" altLang="en-US" sz="1100" dirty="0"/>
              <a:t>그 부품을 다른 부품들과 다르게 취급한다</a:t>
            </a:r>
            <a:r>
              <a:rPr lang="en-US" altLang="ko-KR" sz="1100" dirty="0"/>
              <a:t>.</a:t>
            </a:r>
            <a:r>
              <a:rPr lang="ko-KR" altLang="en-US" sz="1100" dirty="0" smtClean="0"/>
              <a:t/>
            </a:r>
            <a:br>
              <a:rPr lang="ko-KR" altLang="en-US" sz="1100" dirty="0" smtClean="0"/>
            </a:br>
            <a:r>
              <a:rPr lang="en-US" altLang="ko-KR" sz="1100" dirty="0"/>
              <a:t>. </a:t>
            </a:r>
            <a:r>
              <a:rPr lang="ko-KR" altLang="en-US" sz="1100" dirty="0"/>
              <a:t>그 부품이 다른 시간에 나타난다</a:t>
            </a:r>
            <a:r>
              <a:rPr lang="en-US" altLang="ko-KR" sz="1100" dirty="0"/>
              <a:t>(</a:t>
            </a:r>
            <a:r>
              <a:rPr lang="ko-KR" altLang="en-US" sz="1100" dirty="0"/>
              <a:t>또는 사라진다</a:t>
            </a:r>
            <a:r>
              <a:rPr lang="en-US" altLang="ko-KR" sz="1100" dirty="0"/>
              <a:t>)</a:t>
            </a:r>
            <a:r>
              <a:rPr lang="ko-KR" altLang="en-US" sz="1100" dirty="0" smtClean="0"/>
              <a:t/>
            </a:r>
            <a:br>
              <a:rPr lang="ko-KR" altLang="en-US" sz="1100" dirty="0" smtClean="0"/>
            </a:br>
            <a:r>
              <a:rPr lang="ko-KR" altLang="en-US" sz="1100" dirty="0"/>
              <a:t>미사일을 나누면 어떻게 될까</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4</a:t>
            </a:r>
            <a:r>
              <a:rPr lang="ko-KR" altLang="en-US" sz="1100" b="1" dirty="0"/>
              <a:t>단계</a:t>
            </a:r>
            <a:r>
              <a:rPr lang="ko-KR" altLang="en-US" sz="1100" dirty="0" smtClean="0"/>
              <a:t/>
            </a:r>
            <a:br>
              <a:rPr lang="ko-KR" altLang="en-US" sz="1100" dirty="0" smtClean="0"/>
            </a:br>
            <a:r>
              <a:rPr lang="ko-KR" altLang="en-US" sz="1100" dirty="0"/>
              <a:t>미사일을 분리한다</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5</a:t>
            </a:r>
            <a:r>
              <a:rPr lang="ko-KR" altLang="en-US" sz="1100" b="1" dirty="0"/>
              <a:t>단계</a:t>
            </a:r>
            <a:r>
              <a:rPr lang="ko-KR" altLang="en-US" sz="1100" dirty="0" smtClean="0"/>
              <a:t/>
            </a:r>
            <a:br>
              <a:rPr lang="ko-KR" altLang="en-US" sz="1100" dirty="0" smtClean="0"/>
            </a:br>
            <a:r>
              <a:rPr lang="en-US" altLang="ko-KR" sz="1100" dirty="0"/>
              <a:t>[</a:t>
            </a:r>
            <a:r>
              <a:rPr lang="ko-KR" altLang="en-US" sz="1100" dirty="0"/>
              <a:t>하나로 된 마사일 대신 다단계 연료탱크로 구성된 미사일을 만든다</a:t>
            </a:r>
            <a:r>
              <a:rPr lang="en-US" altLang="ko-KR" sz="1100" dirty="0"/>
              <a:t>. </a:t>
            </a:r>
            <a:r>
              <a:rPr lang="ko-KR" altLang="en-US" sz="1100" dirty="0"/>
              <a:t>각 부분의 연료탱크에 기름을 넣는다</a:t>
            </a:r>
            <a:r>
              <a:rPr lang="en-US" altLang="ko-KR" sz="1100" dirty="0"/>
              <a:t>. </a:t>
            </a:r>
            <a:r>
              <a:rPr lang="ko-KR" altLang="en-US" sz="1100" dirty="0"/>
              <a:t>첫 부분의 연료를 </a:t>
            </a:r>
            <a:r>
              <a:rPr lang="ko-KR" altLang="en-US" sz="1100" dirty="0" err="1"/>
              <a:t>다쓰고</a:t>
            </a:r>
            <a:r>
              <a:rPr lang="ko-KR" altLang="en-US" sz="1100" dirty="0"/>
              <a:t> 나면 그 부분을 미사일 전체에서 분리시켜 버린다</a:t>
            </a:r>
            <a:r>
              <a:rPr lang="en-US" altLang="ko-KR" sz="1100" dirty="0"/>
              <a:t>. </a:t>
            </a:r>
            <a:r>
              <a:rPr lang="ko-KR" altLang="en-US" sz="1100" dirty="0"/>
              <a:t>이렇게 함으로써 미사일은 불필요한 요소 즉</a:t>
            </a:r>
            <a:r>
              <a:rPr lang="en-US" altLang="ko-KR" sz="1100" dirty="0"/>
              <a:t>, </a:t>
            </a:r>
            <a:r>
              <a:rPr lang="ko-KR" altLang="en-US" sz="1100" dirty="0"/>
              <a:t>빈 연료탱크를 더 이상 부착하지 않아도 됨으로써 전체 미사일의 무게는 점점 가벼워진다</a:t>
            </a:r>
            <a:r>
              <a:rPr lang="en-US" altLang="ko-KR" sz="1100" dirty="0"/>
              <a:t>]</a:t>
            </a:r>
            <a:endParaRPr lang="ko-KR" altLang="en-US" sz="1100" dirty="0"/>
          </a:p>
        </p:txBody>
      </p:sp>
    </p:spTree>
    <p:extLst>
      <p:ext uri="{BB962C8B-B14F-4D97-AF65-F5344CB8AC3E}">
        <p14:creationId xmlns:p14="http://schemas.microsoft.com/office/powerpoint/2010/main" val="2862487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1" y="404664"/>
            <a:ext cx="8640960" cy="1384995"/>
          </a:xfrm>
          <a:prstGeom prst="rect">
            <a:avLst/>
          </a:prstGeom>
          <a:noFill/>
        </p:spPr>
        <p:txBody>
          <a:bodyPr wrap="square" rtlCol="0">
            <a:spAutoFit/>
          </a:bodyPr>
          <a:lstStyle/>
          <a:p>
            <a:r>
              <a:rPr lang="en-US" altLang="ko-KR" sz="1400" dirty="0" smtClean="0"/>
              <a:t>Breaking Symmetry(</a:t>
            </a:r>
            <a:r>
              <a:rPr lang="ko-KR" altLang="en-US" sz="1400" dirty="0" smtClean="0"/>
              <a:t>대칭파괴</a:t>
            </a:r>
            <a:r>
              <a:rPr lang="en-US" altLang="ko-KR" sz="1400" dirty="0" smtClean="0"/>
              <a:t>) : </a:t>
            </a:r>
          </a:p>
          <a:p>
            <a:r>
              <a:rPr lang="en-US" altLang="ko-KR" sz="1400" dirty="0" smtClean="0"/>
              <a:t>directs the problem solver to search for current symmetries (symmetries - in general, not limited to geometry or shape) and to try to recognize new states by breaking them. A symmetry is defined as a pair of unrelated variables (e.g. a circle is symmetrical in terms of angle – first attribute, and distance from its center to its circumference – second attribute). Breaking symmetry thus means connecting two </a:t>
            </a:r>
          </a:p>
          <a:p>
            <a:r>
              <a:rPr lang="en-US" altLang="ko-KR" sz="1400" dirty="0" smtClean="0"/>
              <a:t>hitherto unrelated attributes</a:t>
            </a:r>
            <a:endParaRPr lang="ko-KR" altLang="en-US" sz="1400" dirty="0"/>
          </a:p>
        </p:txBody>
      </p:sp>
      <p:sp>
        <p:nvSpPr>
          <p:cNvPr id="3" name="직사각형 2"/>
          <p:cNvSpPr/>
          <p:nvPr/>
        </p:nvSpPr>
        <p:spPr>
          <a:xfrm>
            <a:off x="251520" y="1862529"/>
            <a:ext cx="8496944" cy="4832092"/>
          </a:xfrm>
          <a:prstGeom prst="rect">
            <a:avLst/>
          </a:prstGeom>
        </p:spPr>
        <p:txBody>
          <a:bodyPr wrap="square">
            <a:spAutoFit/>
          </a:bodyPr>
          <a:lstStyle/>
          <a:p>
            <a:r>
              <a:rPr lang="ko-KR" altLang="en-US" sz="1100" dirty="0" smtClean="0"/>
              <a:t>문제</a:t>
            </a:r>
            <a:endParaRPr lang="en-US" altLang="ko-KR" sz="1100" dirty="0" smtClean="0"/>
          </a:p>
          <a:p>
            <a:r>
              <a:rPr lang="ko-KR" altLang="en-US" sz="1100" dirty="0" smtClean="0"/>
              <a:t/>
            </a:r>
            <a:br>
              <a:rPr lang="ko-KR" altLang="en-US" sz="1100" dirty="0" smtClean="0"/>
            </a:br>
            <a:r>
              <a:rPr lang="ko-KR" altLang="en-US" sz="1100" dirty="0"/>
              <a:t>어느 동물원에서 하마의 숫자가 점점 줄어들었다</a:t>
            </a:r>
            <a:r>
              <a:rPr lang="en-US" altLang="ko-KR" sz="1100" dirty="0"/>
              <a:t>. </a:t>
            </a:r>
            <a:r>
              <a:rPr lang="ko-KR" altLang="en-US" sz="1100" dirty="0"/>
              <a:t>조사해본 결과 그 원인은 하마가 생활하는 진흙의 온도가 하마에게 맞지 않기 때문임을 알게 되었다</a:t>
            </a:r>
            <a:r>
              <a:rPr lang="en-US" altLang="ko-KR" sz="1100" dirty="0"/>
              <a:t>. </a:t>
            </a:r>
            <a:r>
              <a:rPr lang="ko-KR" altLang="en-US" sz="1100" dirty="0"/>
              <a:t>하마에게 가장 적합한 진흙의 온도를 알아보기 위하여 </a:t>
            </a:r>
            <a:r>
              <a:rPr lang="en-US" altLang="ko-KR" sz="1100" dirty="0"/>
              <a:t>18</a:t>
            </a:r>
            <a:r>
              <a:rPr lang="ko-KR" altLang="en-US" sz="1100" dirty="0"/>
              <a:t>도 </a:t>
            </a:r>
            <a:r>
              <a:rPr lang="en-US" altLang="ko-KR" sz="1100" dirty="0"/>
              <a:t>20</a:t>
            </a:r>
            <a:r>
              <a:rPr lang="ko-KR" altLang="en-US" sz="1100" dirty="0"/>
              <a:t>도 </a:t>
            </a:r>
            <a:r>
              <a:rPr lang="en-US" altLang="ko-KR" sz="1100" dirty="0"/>
              <a:t>23</a:t>
            </a:r>
            <a:r>
              <a:rPr lang="ko-KR" altLang="en-US" sz="1100" dirty="0"/>
              <a:t>도 </a:t>
            </a:r>
            <a:r>
              <a:rPr lang="en-US" altLang="ko-KR" sz="1100" dirty="0"/>
              <a:t>25</a:t>
            </a:r>
            <a:r>
              <a:rPr lang="ko-KR" altLang="en-US" sz="1100" dirty="0"/>
              <a:t>도 등 매주 진흙의 온도를 다르게 가열하여 하마의 반응을 보았다</a:t>
            </a:r>
            <a:r>
              <a:rPr lang="en-US" altLang="ko-KR" sz="1100" dirty="0"/>
              <a:t>. </a:t>
            </a:r>
            <a:r>
              <a:rPr lang="ko-KR" altLang="en-US" sz="1100" dirty="0"/>
              <a:t>그러나 말을 할 수 없는 하마는 적정온도를 사람처럼 알려주지 못했다</a:t>
            </a:r>
            <a:r>
              <a:rPr lang="en-US" altLang="ko-KR" sz="1100" dirty="0"/>
              <a:t>. </a:t>
            </a:r>
            <a:r>
              <a:rPr lang="ko-KR" altLang="en-US" sz="1100" dirty="0"/>
              <a:t>하마가 생활하기에 적합한 진흙의 온도를 알아내려면 어떻게 해야 할까</a:t>
            </a:r>
            <a:r>
              <a:rPr lang="en-US" altLang="ko-KR" sz="1100" dirty="0"/>
              <a:t>? </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1</a:t>
            </a:r>
            <a:r>
              <a:rPr lang="ko-KR" altLang="en-US" sz="1100" b="1" dirty="0"/>
              <a:t>단계 문제의 세계를 정리한다</a:t>
            </a:r>
            <a:r>
              <a:rPr lang="en-US" altLang="ko-KR" sz="1100" b="1" dirty="0"/>
              <a:t>.</a:t>
            </a:r>
            <a:r>
              <a:rPr lang="ko-KR" altLang="en-US" sz="1100" dirty="0" smtClean="0"/>
              <a:t/>
            </a:r>
            <a:br>
              <a:rPr lang="ko-KR" altLang="en-US" sz="1100" dirty="0" smtClean="0"/>
            </a:br>
            <a:r>
              <a:rPr lang="ko-KR" altLang="en-US" sz="1100" dirty="0"/>
              <a:t>문제요소</a:t>
            </a:r>
            <a:r>
              <a:rPr lang="en-US" altLang="ko-KR" sz="1100" dirty="0"/>
              <a:t>: </a:t>
            </a:r>
            <a:r>
              <a:rPr lang="ko-KR" altLang="en-US" sz="1100" dirty="0"/>
              <a:t>하마</a:t>
            </a:r>
            <a:r>
              <a:rPr lang="en-US" altLang="ko-KR" sz="1100" dirty="0"/>
              <a:t>, </a:t>
            </a:r>
            <a:r>
              <a:rPr lang="ko-KR" altLang="en-US" sz="1100" dirty="0" smtClean="0"/>
              <a:t>진흙</a:t>
            </a:r>
            <a:br>
              <a:rPr lang="ko-KR" altLang="en-US" sz="1100" dirty="0" smtClean="0"/>
            </a:br>
            <a:r>
              <a:rPr lang="ko-KR" altLang="en-US" sz="1100" dirty="0"/>
              <a:t>주변요소</a:t>
            </a:r>
            <a:r>
              <a:rPr lang="en-US" altLang="ko-KR" sz="1100" dirty="0"/>
              <a:t>: </a:t>
            </a:r>
            <a:r>
              <a:rPr lang="ko-KR" altLang="en-US" sz="1100" dirty="0"/>
              <a:t>공기</a:t>
            </a:r>
            <a:r>
              <a:rPr lang="en-US" altLang="ko-KR" sz="1100" dirty="0"/>
              <a:t>, </a:t>
            </a:r>
            <a:r>
              <a:rPr lang="ko-KR" altLang="en-US" sz="1100" dirty="0"/>
              <a:t>음식</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2</a:t>
            </a:r>
            <a:r>
              <a:rPr lang="ko-KR" altLang="en-US" sz="1100" b="1" dirty="0"/>
              <a:t>단계 </a:t>
            </a:r>
            <a:r>
              <a:rPr lang="en-US" altLang="ko-KR" sz="1100" b="1" dirty="0"/>
              <a:t>ASIT </a:t>
            </a:r>
            <a:r>
              <a:rPr lang="ko-KR" altLang="en-US" sz="1100" b="1" dirty="0"/>
              <a:t>기법을 적용하기 위한 준비를 한다</a:t>
            </a:r>
            <a:r>
              <a:rPr lang="en-US" altLang="ko-KR" sz="1100" b="1" dirty="0"/>
              <a:t>. </a:t>
            </a:r>
            <a:r>
              <a:rPr lang="ko-KR" altLang="en-US" sz="1100" dirty="0" smtClean="0"/>
              <a:t/>
            </a:r>
            <a:br>
              <a:rPr lang="ko-KR" altLang="en-US" sz="1100" dirty="0" smtClean="0"/>
            </a:br>
            <a:r>
              <a:rPr lang="ko-KR" altLang="en-US" sz="1100" dirty="0"/>
              <a:t>대칭파괴기법을 적용할 구성요소를 선택</a:t>
            </a:r>
            <a:r>
              <a:rPr lang="ko-KR" altLang="en-US" sz="1100" dirty="0" smtClean="0"/>
              <a:t/>
            </a:r>
            <a:br>
              <a:rPr lang="ko-KR" altLang="en-US" sz="1100" dirty="0" smtClean="0"/>
            </a:br>
            <a:r>
              <a:rPr lang="ko-KR" altLang="en-US" sz="1100" dirty="0"/>
              <a:t>대상 구성요소</a:t>
            </a:r>
            <a:r>
              <a:rPr lang="en-US" altLang="ko-KR" sz="1100" dirty="0"/>
              <a:t>: </a:t>
            </a:r>
            <a:r>
              <a:rPr lang="ko-KR" altLang="en-US" sz="1100" dirty="0" smtClean="0"/>
              <a:t>하마 </a:t>
            </a:r>
            <a:r>
              <a:rPr lang="en-US" altLang="ko-KR" sz="1100" dirty="0" smtClean="0"/>
              <a:t>(is symmetrical in relation to </a:t>
            </a:r>
            <a:r>
              <a:rPr lang="ko-KR" altLang="en-US" sz="1100" dirty="0" smtClean="0"/>
              <a:t>진</a:t>
            </a:r>
            <a:r>
              <a:rPr lang="ko-KR" altLang="en-US" sz="1100" dirty="0"/>
              <a:t>흙</a:t>
            </a:r>
            <a:r>
              <a:rPr lang="en-US" altLang="ko-KR" sz="1100" dirty="0" smtClean="0"/>
              <a:t>) </a:t>
            </a:r>
            <a:r>
              <a:rPr lang="en-US" altLang="ko-KR" sz="1100" dirty="0" smtClean="0">
                <a:sym typeface="Wingdings" pitchFamily="2" charset="2"/>
              </a:rPr>
              <a:t> </a:t>
            </a:r>
            <a:r>
              <a:rPr lang="ko-KR" altLang="en-US" sz="1100" dirty="0" smtClean="0">
                <a:sym typeface="Wingdings" pitchFamily="2" charset="2"/>
              </a:rPr>
              <a:t>하마는 진흙이 바뀌어도 </a:t>
            </a:r>
            <a:r>
              <a:rPr lang="en-US" altLang="ko-KR" sz="1100" dirty="0" smtClean="0">
                <a:sym typeface="Wingdings" pitchFamily="2" charset="2"/>
              </a:rPr>
              <a:t>constant</a:t>
            </a:r>
            <a:r>
              <a:rPr lang="ko-KR" altLang="en-US" sz="1100" dirty="0" smtClean="0">
                <a:sym typeface="Wingdings" pitchFamily="2" charset="2"/>
              </a:rPr>
              <a:t>하다</a:t>
            </a:r>
            <a:r>
              <a:rPr lang="en-US" altLang="ko-KR" sz="1100" dirty="0" smtClean="0">
                <a:sym typeface="Wingdings" pitchFamily="2" charset="2"/>
              </a:rPr>
              <a:t>. Symmetrical</a:t>
            </a:r>
            <a:r>
              <a:rPr lang="ko-KR" altLang="en-US" sz="1100" dirty="0" smtClean="0">
                <a:sym typeface="Wingdings" pitchFamily="2" charset="2"/>
              </a:rPr>
              <a:t>하다</a:t>
            </a:r>
            <a:r>
              <a:rPr lang="en-US" altLang="ko-KR" sz="1100" dirty="0" smtClean="0">
                <a:sym typeface="Wingdings" pitchFamily="2" charset="2"/>
              </a:rPr>
              <a:t>. </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3</a:t>
            </a:r>
            <a:r>
              <a:rPr lang="ko-KR" altLang="en-US" sz="1100" b="1" dirty="0"/>
              <a:t>단계 대칭파괴기법을 적용한다</a:t>
            </a:r>
            <a:r>
              <a:rPr lang="en-US" altLang="ko-KR" sz="1100" b="1" dirty="0" smtClean="0"/>
              <a:t>.</a:t>
            </a:r>
          </a:p>
          <a:p>
            <a:r>
              <a:rPr lang="ko-KR" altLang="en-US" sz="1100" dirty="0" smtClean="0">
                <a:sym typeface="Wingdings" pitchFamily="2" charset="2"/>
              </a:rPr>
              <a:t>하마는 진흙이 바뀌어도 </a:t>
            </a:r>
            <a:r>
              <a:rPr lang="en-US" altLang="ko-KR" sz="1100" dirty="0" smtClean="0">
                <a:sym typeface="Wingdings" pitchFamily="2" charset="2"/>
              </a:rPr>
              <a:t>constant</a:t>
            </a:r>
            <a:r>
              <a:rPr lang="ko-KR" altLang="en-US" sz="1100" dirty="0" smtClean="0">
                <a:sym typeface="Wingdings" pitchFamily="2" charset="2"/>
              </a:rPr>
              <a:t>하다</a:t>
            </a:r>
            <a:r>
              <a:rPr lang="en-US" altLang="ko-KR" sz="1100" dirty="0" smtClean="0">
                <a:sym typeface="Wingdings" pitchFamily="2" charset="2"/>
              </a:rPr>
              <a:t>. Symmetrical</a:t>
            </a:r>
            <a:r>
              <a:rPr lang="ko-KR" altLang="en-US" sz="1100" dirty="0" smtClean="0">
                <a:sym typeface="Wingdings" pitchFamily="2" charset="2"/>
              </a:rPr>
              <a:t>하다</a:t>
            </a:r>
            <a:r>
              <a:rPr lang="en-US" altLang="ko-KR" sz="1100" dirty="0" smtClean="0">
                <a:sym typeface="Wingdings" pitchFamily="2" charset="2"/>
              </a:rPr>
              <a:t>. </a:t>
            </a:r>
            <a:r>
              <a:rPr lang="ko-KR" altLang="en-US" sz="1100" dirty="0" smtClean="0">
                <a:sym typeface="Wingdings" pitchFamily="2" charset="2"/>
              </a:rPr>
              <a:t>이 </a:t>
            </a:r>
            <a:r>
              <a:rPr lang="en-US" altLang="ko-KR" sz="1100" dirty="0" smtClean="0">
                <a:sym typeface="Wingdings" pitchFamily="2" charset="2"/>
              </a:rPr>
              <a:t>Symmetry</a:t>
            </a:r>
            <a:r>
              <a:rPr lang="ko-KR" altLang="en-US" sz="1100" dirty="0" smtClean="0">
                <a:sym typeface="Wingdings" pitchFamily="2" charset="2"/>
              </a:rPr>
              <a:t>를 파괴하려면</a:t>
            </a:r>
            <a:r>
              <a:rPr lang="en-US" altLang="ko-KR" sz="1100" dirty="0" smtClean="0">
                <a:sym typeface="Wingdings" pitchFamily="2" charset="2"/>
              </a:rPr>
              <a:t>? </a:t>
            </a:r>
          </a:p>
          <a:p>
            <a:r>
              <a:rPr lang="ko-KR" altLang="en-US" sz="1100" dirty="0" smtClean="0">
                <a:sym typeface="Wingdings" pitchFamily="2" charset="2"/>
              </a:rPr>
              <a:t>하마가 진흙이 바뀔 때 </a:t>
            </a:r>
            <a:r>
              <a:rPr lang="en-US" altLang="ko-KR" sz="1100" dirty="0" smtClean="0">
                <a:sym typeface="Wingdings" pitchFamily="2" charset="2"/>
              </a:rPr>
              <a:t>constant</a:t>
            </a:r>
            <a:r>
              <a:rPr lang="ko-KR" altLang="en-US" sz="1100" dirty="0" smtClean="0">
                <a:sym typeface="Wingdings" pitchFamily="2" charset="2"/>
              </a:rPr>
              <a:t>하지 않으려면</a:t>
            </a:r>
            <a:r>
              <a:rPr lang="en-US" altLang="ko-KR" sz="1100" dirty="0" smtClean="0">
                <a:sym typeface="Wingdings" pitchFamily="2" charset="2"/>
              </a:rPr>
              <a:t>? </a:t>
            </a:r>
            <a:r>
              <a:rPr lang="ko-KR" altLang="en-US" sz="1100" dirty="0" smtClean="0"/>
              <a:t/>
            </a:r>
            <a:br>
              <a:rPr lang="ko-KR" altLang="en-US" sz="1100" dirty="0" smtClean="0"/>
            </a:br>
            <a:r>
              <a:rPr lang="en-US" altLang="ko-KR" sz="1100" dirty="0" smtClean="0"/>
              <a:t>. </a:t>
            </a:r>
            <a:r>
              <a:rPr lang="ko-KR" altLang="en-US" sz="1100" dirty="0"/>
              <a:t>다양한 다른 장소에서</a:t>
            </a:r>
            <a:r>
              <a:rPr lang="ko-KR" altLang="en-US" sz="1100" dirty="0" smtClean="0"/>
              <a:t/>
            </a:r>
            <a:br>
              <a:rPr lang="ko-KR" altLang="en-US" sz="1100" dirty="0" smtClean="0"/>
            </a:br>
            <a:r>
              <a:rPr lang="en-US" altLang="ko-KR" sz="1100" dirty="0"/>
              <a:t>. </a:t>
            </a:r>
            <a:r>
              <a:rPr lang="ko-KR" altLang="en-US" sz="1100" dirty="0"/>
              <a:t>다양한 다른 시간에서</a:t>
            </a:r>
            <a:r>
              <a:rPr lang="ko-KR" altLang="en-US" sz="1100" dirty="0" smtClean="0"/>
              <a:t/>
            </a:r>
            <a:br>
              <a:rPr lang="ko-KR" altLang="en-US" sz="1100" dirty="0" smtClean="0"/>
            </a:b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4</a:t>
            </a:r>
            <a:r>
              <a:rPr lang="ko-KR" altLang="en-US" sz="1100" b="1" dirty="0"/>
              <a:t>단계 지금까지 떠올린 아이디어의 핵심을 한 개의 문장으로 정리한다</a:t>
            </a:r>
            <a:r>
              <a:rPr lang="en-US" altLang="ko-KR" sz="1100" b="1" dirty="0"/>
              <a:t>.</a:t>
            </a:r>
            <a:r>
              <a:rPr lang="ko-KR" altLang="en-US" sz="1100" dirty="0" smtClean="0"/>
              <a:t/>
            </a:r>
            <a:br>
              <a:rPr lang="ko-KR" altLang="en-US" sz="1100" dirty="0" smtClean="0"/>
            </a:br>
            <a:r>
              <a:rPr lang="ko-KR" altLang="en-US" sz="1100" dirty="0"/>
              <a:t>장소에 따라 진흙의 온도를 각각 다르게 한다</a:t>
            </a:r>
            <a:r>
              <a:rPr lang="en-US" altLang="ko-KR" sz="1100" dirty="0"/>
              <a:t>.</a:t>
            </a:r>
            <a:r>
              <a:rPr lang="ko-KR" altLang="en-US" sz="1100" dirty="0" smtClean="0"/>
              <a:t/>
            </a:r>
            <a:br>
              <a:rPr lang="ko-KR" altLang="en-US" sz="1100" dirty="0" smtClean="0"/>
            </a:br>
            <a:r>
              <a:rPr lang="ko-KR" altLang="en-US" sz="1100" dirty="0" smtClean="0"/>
              <a:t/>
            </a:r>
            <a:br>
              <a:rPr lang="ko-KR" altLang="en-US" sz="1100" dirty="0" smtClean="0"/>
            </a:br>
            <a:r>
              <a:rPr lang="en-US" altLang="ko-KR" sz="1100" b="1" dirty="0"/>
              <a:t>6</a:t>
            </a:r>
            <a:r>
              <a:rPr lang="ko-KR" altLang="en-US" sz="1100" b="1" dirty="0"/>
              <a:t>단계 이 아이디어를 </a:t>
            </a:r>
            <a:r>
              <a:rPr lang="en-US" altLang="ko-KR" sz="1100" b="1" dirty="0"/>
              <a:t>3-5</a:t>
            </a:r>
            <a:r>
              <a:rPr lang="ko-KR" altLang="en-US" sz="1100" b="1" dirty="0"/>
              <a:t>개의 문장으로 구체화시킨다</a:t>
            </a:r>
            <a:r>
              <a:rPr lang="en-US" altLang="ko-KR" sz="1100" b="1" dirty="0"/>
              <a:t>.</a:t>
            </a:r>
            <a:r>
              <a:rPr lang="ko-KR" altLang="en-US" sz="1100" dirty="0" smtClean="0"/>
              <a:t/>
            </a:r>
            <a:br>
              <a:rPr lang="ko-KR" altLang="en-US" sz="1100" dirty="0" smtClean="0"/>
            </a:br>
            <a:r>
              <a:rPr lang="ko-KR" altLang="en-US" sz="1100" dirty="0"/>
              <a:t>여러 군데의 진흙을 각각 다른 온도 즉 </a:t>
            </a:r>
            <a:r>
              <a:rPr lang="en-US" altLang="ko-KR" sz="1100" dirty="0"/>
              <a:t>18</a:t>
            </a:r>
            <a:r>
              <a:rPr lang="ko-KR" altLang="en-US" sz="1100" dirty="0"/>
              <a:t>도에서 </a:t>
            </a:r>
            <a:r>
              <a:rPr lang="en-US" altLang="ko-KR" sz="1100" dirty="0"/>
              <a:t>25</a:t>
            </a:r>
            <a:r>
              <a:rPr lang="ko-KR" altLang="en-US" sz="1100" dirty="0"/>
              <a:t>도까지 달리 가열한다</a:t>
            </a:r>
            <a:r>
              <a:rPr lang="en-US" altLang="ko-KR" sz="1100" dirty="0"/>
              <a:t>. </a:t>
            </a:r>
            <a:r>
              <a:rPr lang="ko-KR" altLang="en-US" sz="1100" dirty="0"/>
              <a:t>하마들은 자기들이 좋아하는 온도의 진흙으로 옮겨 갈 것이다</a:t>
            </a:r>
            <a:r>
              <a:rPr lang="en-US" altLang="ko-KR" sz="1100" dirty="0"/>
              <a:t>. </a:t>
            </a:r>
            <a:r>
              <a:rPr lang="ko-KR" altLang="en-US" sz="1100" dirty="0"/>
              <a:t>비록 하마가 말을 할 수는 없지만 좋아하는 적정 온도는 이렇게 하여 알아낼 수 있다</a:t>
            </a:r>
            <a:r>
              <a:rPr lang="en-US" altLang="ko-KR" sz="1100" dirty="0"/>
              <a:t>.</a:t>
            </a:r>
            <a:endParaRPr lang="ko-KR" altLang="en-US" sz="1100" dirty="0"/>
          </a:p>
        </p:txBody>
      </p:sp>
    </p:spTree>
    <p:extLst>
      <p:ext uri="{BB962C8B-B14F-4D97-AF65-F5344CB8AC3E}">
        <p14:creationId xmlns:p14="http://schemas.microsoft.com/office/powerpoint/2010/main" val="26355766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586</Words>
  <Application>Microsoft Office PowerPoint</Application>
  <PresentationFormat>화면 슬라이드 쇼(4:3)</PresentationFormat>
  <Paragraphs>71</Paragraphs>
  <Slides>10</Slides>
  <Notes>0</Notes>
  <HiddenSlides>0</HiddenSlides>
  <MMClips>0</MMClips>
  <ScaleCrop>false</ScaleCrop>
  <HeadingPairs>
    <vt:vector size="4" baseType="variant">
      <vt:variant>
        <vt:lpstr>테마</vt:lpstr>
      </vt:variant>
      <vt:variant>
        <vt:i4>1</vt:i4>
      </vt:variant>
      <vt:variant>
        <vt:lpstr>슬라이드 제목</vt:lpstr>
      </vt:variant>
      <vt:variant>
        <vt:i4>10</vt:i4>
      </vt:variant>
    </vt:vector>
  </HeadingPairs>
  <TitlesOfParts>
    <vt:vector size="11" baseType="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sheo</dc:creator>
  <cp:lastModifiedBy>sheo</cp:lastModifiedBy>
  <cp:revision>13</cp:revision>
  <dcterms:created xsi:type="dcterms:W3CDTF">2012-11-28T00:44:55Z</dcterms:created>
  <dcterms:modified xsi:type="dcterms:W3CDTF">2012-11-28T03:13:20Z</dcterms:modified>
</cp:coreProperties>
</file>