
<file path=[Content_Types].xml><?xml version="1.0" encoding="utf-8"?>
<Types xmlns="http://schemas.openxmlformats.org/package/2006/content-types"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8" r:id="rId2"/>
  </p:sldMasterIdLst>
  <p:notesMasterIdLst>
    <p:notesMasterId r:id="rId21"/>
  </p:notesMasterIdLst>
  <p:handoutMasterIdLst>
    <p:handoutMasterId r:id="rId22"/>
  </p:handoutMasterIdLst>
  <p:sldIdLst>
    <p:sldId id="1417" r:id="rId3"/>
    <p:sldId id="1457" r:id="rId4"/>
    <p:sldId id="1434" r:id="rId5"/>
    <p:sldId id="1458" r:id="rId6"/>
    <p:sldId id="1423" r:id="rId7"/>
    <p:sldId id="1418" r:id="rId8"/>
    <p:sldId id="1439" r:id="rId9"/>
    <p:sldId id="1446" r:id="rId10"/>
    <p:sldId id="1461" r:id="rId11"/>
    <p:sldId id="1455" r:id="rId12"/>
    <p:sldId id="1456" r:id="rId13"/>
    <p:sldId id="1462" r:id="rId14"/>
    <p:sldId id="1463" r:id="rId15"/>
    <p:sldId id="1451" r:id="rId16"/>
    <p:sldId id="1414" r:id="rId17"/>
    <p:sldId id="1413" r:id="rId18"/>
    <p:sldId id="1415" r:id="rId19"/>
    <p:sldId id="1416" r:id="rId20"/>
  </p:sldIdLst>
  <p:sldSz cx="9972675" cy="6840538"/>
  <p:notesSz cx="6834188" cy="99790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6921"/>
    <a:srgbClr val="FF3300"/>
    <a:srgbClr val="9900FF"/>
    <a:srgbClr val="336699"/>
    <a:srgbClr val="6699FF"/>
    <a:srgbClr val="99CC00"/>
    <a:srgbClr val="FFCC00"/>
    <a:srgbClr val="FF9900"/>
    <a:srgbClr val="CC6600"/>
    <a:srgbClr val="EEEEE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36" autoAdjust="0"/>
    <p:restoredTop sz="98255" autoAdjust="0"/>
  </p:normalViewPr>
  <p:slideViewPr>
    <p:cSldViewPr showGuides="1">
      <p:cViewPr>
        <p:scale>
          <a:sx n="70" d="100"/>
          <a:sy n="70" d="100"/>
        </p:scale>
        <p:origin x="-1002" y="-216"/>
      </p:cViewPr>
      <p:guideLst>
        <p:guide orient="horz" pos="4308"/>
        <p:guide pos="21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howGuides="1">
      <p:cViewPr varScale="1">
        <p:scale>
          <a:sx n="55" d="100"/>
          <a:sy n="55" d="100"/>
        </p:scale>
        <p:origin x="-2562" y="-96"/>
      </p:cViewPr>
      <p:guideLst>
        <p:guide orient="horz" pos="3143"/>
        <p:guide pos="2153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1481" cy="4989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71125" y="0"/>
            <a:ext cx="2961481" cy="4989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DAD907-946F-4AA1-B896-21BEB683EBE6}" type="datetimeFigureOut">
              <a:rPr lang="ko-KR" altLang="en-US" smtClean="0"/>
              <a:pPr/>
              <a:t>2012-01-11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78342"/>
            <a:ext cx="2961481" cy="4989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71125" y="9478342"/>
            <a:ext cx="2961481" cy="4989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665D41-2995-4C51-B7B9-A0E77C83D38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1481" cy="4989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71125" y="0"/>
            <a:ext cx="2961481" cy="4989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6CBF07-6872-4FFF-9E8D-FA1F8DEDE53C}" type="datetimeFigureOut">
              <a:rPr lang="ko-KR" altLang="en-US" smtClean="0"/>
              <a:pPr/>
              <a:t>2012-01-11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747713"/>
            <a:ext cx="5456238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3419" y="4740037"/>
            <a:ext cx="5467350" cy="44905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78342"/>
            <a:ext cx="2961481" cy="4989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71125" y="9478342"/>
            <a:ext cx="2961481" cy="4989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6A81DC-0065-47F9-BD64-B28C14567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89342D-F124-4BC5-BCFE-C038C6F35FF4}" type="slidenum">
              <a:rPr lang="ko-KR" altLang="de-DE" smtClean="0">
                <a:solidFill>
                  <a:prstClr val="black"/>
                </a:solidFill>
              </a:rPr>
              <a:pPr/>
              <a:t>18</a:t>
            </a:fld>
            <a:endParaRPr lang="de-DE" altLang="ko-KR" smtClean="0">
              <a:solidFill>
                <a:prstClr val="black"/>
              </a:solidFill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0563" y="749300"/>
            <a:ext cx="5453062" cy="3741738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ko-KR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 userDrawn="1"/>
        </p:nvSpPr>
        <p:spPr>
          <a:xfrm>
            <a:off x="231746" y="939801"/>
            <a:ext cx="965989" cy="428625"/>
          </a:xfrm>
          <a:prstGeom prst="rect">
            <a:avLst/>
          </a:prstGeom>
          <a:gradFill>
            <a:gsLst>
              <a:gs pos="90000">
                <a:srgbClr val="FF3300"/>
              </a:gs>
              <a:gs pos="10000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FF330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 descr="logo_targe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0938" y="81061"/>
            <a:ext cx="2035201" cy="754360"/>
          </a:xfrm>
          <a:prstGeom prst="rect">
            <a:avLst/>
          </a:prstGeom>
        </p:spPr>
      </p:pic>
      <p:grpSp>
        <p:nvGrpSpPr>
          <p:cNvPr id="34" name="그룹 33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18" name="직사각형 17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20" name="직사각형 19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21" name="직사각형 20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23" name="TextBox 22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24" name="TextBox 23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25" name="TextBox 24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  <p:sp>
        <p:nvSpPr>
          <p:cNvPr id="27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fld id="{3B5719D5-7045-4B9A-944D-4C1E0276FBDF}" type="slidenum">
              <a:rPr lang="ko-KR" altLang="en-US" sz="1600" smtClean="0">
                <a:latin typeface="ChollaWide" pitchFamily="2" charset="0"/>
              </a:rPr>
              <a:pPr/>
              <a:t>‹#›</a:t>
            </a:fld>
            <a:endParaRPr lang="ko-KR" altLang="en-US" sz="1600" dirty="0">
              <a:latin typeface="ChollaWide" pitchFamily="2" charset="0"/>
            </a:endParaRPr>
          </a:p>
        </p:txBody>
      </p:sp>
      <p:sp>
        <p:nvSpPr>
          <p:cNvPr id="28" name="직사각형 27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Target 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6" name="TextBox 35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7" name="TextBox 36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43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grpSp>
        <p:nvGrpSpPr>
          <p:cNvPr id="29" name="그룹 28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31" name="한쪽 모서리가 잘린 사각형 30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3" name="TextBox 32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FF33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FF33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FF3300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41" name="그림 40" descr="logo_fina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3706559" y="939801"/>
            <a:ext cx="965989" cy="428625"/>
          </a:xfrm>
          <a:prstGeom prst="rect">
            <a:avLst/>
          </a:prstGeom>
          <a:gradFill>
            <a:gsLst>
              <a:gs pos="90000">
                <a:srgbClr val="99CC00"/>
              </a:gs>
              <a:gs pos="100000">
                <a:schemeClr val="accent3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Finance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7" name="직사각형 36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99CC0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8" name="그룹 37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39" name="한쪽 모서리가 잘린 사각형 38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0" name="TextBox 49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99CC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99CC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99CC00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4" name="그룹 33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51" name="직사각형 50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53" name="직사각형 52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4" name="직사각형 53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TextBox 54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6" name="TextBox 55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7" name="TextBox 56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58" name="TextBox 57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41" name="그림 40" descr="logo_fina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3706559" y="939801"/>
            <a:ext cx="965989" cy="211138"/>
          </a:xfrm>
          <a:prstGeom prst="rect">
            <a:avLst/>
          </a:prstGeom>
          <a:gradFill>
            <a:gsLst>
              <a:gs pos="90000">
                <a:srgbClr val="99CC00"/>
              </a:gs>
              <a:gs pos="100000">
                <a:schemeClr val="accent3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Finance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5" name="그룹 24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26" name="직사각형 2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직사각형 33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2" name="직사각형 41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3" name="직사각형 42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6" name="TextBox 45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41" name="그림 40" descr="logo_fina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3706559" y="939801"/>
            <a:ext cx="965989" cy="211138"/>
          </a:xfrm>
          <a:prstGeom prst="rect">
            <a:avLst/>
          </a:prstGeom>
          <a:gradFill>
            <a:gsLst>
              <a:gs pos="90000">
                <a:srgbClr val="99CC00"/>
              </a:gs>
              <a:gs pos="100000">
                <a:schemeClr val="accent3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Finance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8" name="그룹 37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39" name="직사각형 38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0" name="직사각형 39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8" name="직사각형 47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9" name="TextBox 48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0" name="TextBox 49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Innovation</a:t>
              </a:r>
              <a:r>
                <a:rPr lang="en-US" altLang="ko-KR" sz="1400" baseline="0" dirty="0" smtClean="0">
                  <a:solidFill>
                    <a:schemeClr val="bg1"/>
                  </a:solidFill>
                  <a:latin typeface="ChollaWide" pitchFamily="2" charset="0"/>
                </a:rPr>
                <a:t> Cases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52" name="TextBox 51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ommunicatio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4888571" y="939801"/>
            <a:ext cx="1321902" cy="428625"/>
          </a:xfrm>
          <a:prstGeom prst="rect">
            <a:avLst/>
          </a:prstGeom>
          <a:gradFill>
            <a:gsLst>
              <a:gs pos="90000">
                <a:srgbClr val="6699FF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Communication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직사각형 32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6699FF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" name="그룹 33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35" name="한쪽 모서리가 잘린 사각형 34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6" name="TextBox 45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6699FF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6699FF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6699FF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0" name="그룹 29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47" name="직사각형 46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9" name="직사각형 48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0" name="직사각형 49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2" name="TextBox 51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3" name="TextBox 52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54" name="TextBox 53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ommunicatio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4888571" y="939801"/>
            <a:ext cx="1321902" cy="211138"/>
          </a:xfrm>
          <a:prstGeom prst="rect">
            <a:avLst/>
          </a:prstGeom>
          <a:gradFill>
            <a:gsLst>
              <a:gs pos="90000">
                <a:srgbClr val="6699FF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Communication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0" name="그룹 29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38" name="직사각형 37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직사각형 38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0" name="직사각형 39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1" name="직사각형 40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TextBox 41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3" name="TextBox 42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ommunicatio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4888571" y="939801"/>
            <a:ext cx="1321902" cy="211138"/>
          </a:xfrm>
          <a:prstGeom prst="rect">
            <a:avLst/>
          </a:prstGeom>
          <a:gradFill>
            <a:gsLst>
              <a:gs pos="90000">
                <a:srgbClr val="6699FF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Communication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4" name="그룹 33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35" name="직사각형 34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6" name="직사각형 3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6" name="직사각형 45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8" name="TextBox 47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9" name="TextBox 48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Innovation</a:t>
              </a:r>
              <a:r>
                <a:rPr lang="en-US" altLang="ko-KR" sz="1400" baseline="0" dirty="0" smtClean="0">
                  <a:solidFill>
                    <a:schemeClr val="bg1"/>
                  </a:solidFill>
                  <a:latin typeface="ChollaWide" pitchFamily="2" charset="0"/>
                </a:rPr>
                <a:t> Cases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50" name="TextBox 49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522841" y="6516614"/>
            <a:ext cx="455257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servi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6383733" y="939801"/>
            <a:ext cx="965989" cy="428625"/>
          </a:xfrm>
          <a:prstGeom prst="rect">
            <a:avLst/>
          </a:prstGeom>
          <a:gradFill>
            <a:gsLst>
              <a:gs pos="90000">
                <a:srgbClr val="336699"/>
              </a:gs>
              <a:gs pos="10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Service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직사각형 32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336699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" name="그룹 33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35" name="한쪽 모서리가 잘린 사각형 34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6" name="TextBox 45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336699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336699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336699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0" name="그룹 29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47" name="직사각형 46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9" name="직사각형 48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0" name="직사각형 49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2" name="TextBox 51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3" name="TextBox 52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54" name="TextBox 53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522841" y="6516614"/>
            <a:ext cx="455257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servi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6383733" y="939801"/>
            <a:ext cx="965989" cy="211138"/>
          </a:xfrm>
          <a:prstGeom prst="rect">
            <a:avLst/>
          </a:prstGeom>
          <a:gradFill>
            <a:gsLst>
              <a:gs pos="90000">
                <a:srgbClr val="336699"/>
              </a:gs>
              <a:gs pos="10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Service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0" name="그룹 29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38" name="직사각형 37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직사각형 38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0" name="직사각형 39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1" name="직사각형 40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TextBox 41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3" name="TextBox 42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522841" y="6516614"/>
            <a:ext cx="455257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servi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6383733" y="939801"/>
            <a:ext cx="965989" cy="211138"/>
          </a:xfrm>
          <a:prstGeom prst="rect">
            <a:avLst/>
          </a:prstGeom>
          <a:gradFill>
            <a:gsLst>
              <a:gs pos="90000">
                <a:srgbClr val="336699"/>
              </a:gs>
              <a:gs pos="10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Service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4" name="그룹 33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35" name="직사각형 34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6" name="직사각형 3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6" name="직사각형 45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8" name="TextBox 47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9" name="TextBox 48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Innovation</a:t>
              </a:r>
              <a:r>
                <a:rPr lang="en-US" altLang="ko-KR" sz="1400" baseline="0" dirty="0" smtClean="0">
                  <a:solidFill>
                    <a:schemeClr val="bg1"/>
                  </a:solidFill>
                  <a:latin typeface="ChollaWide" pitchFamily="2" charset="0"/>
                </a:rPr>
                <a:t> Cases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50" name="TextBox 49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experie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  <a:effectLst/>
        </p:spPr>
      </p:pic>
      <p:sp>
        <p:nvSpPr>
          <p:cNvPr id="32" name="직사각형 31"/>
          <p:cNvSpPr/>
          <p:nvPr userDrawn="1"/>
        </p:nvSpPr>
        <p:spPr>
          <a:xfrm>
            <a:off x="7578624" y="939801"/>
            <a:ext cx="1080120" cy="428625"/>
          </a:xfrm>
          <a:prstGeom prst="rect">
            <a:avLst/>
          </a:prstGeom>
          <a:gradFill>
            <a:gsLst>
              <a:gs pos="90000">
                <a:srgbClr val="9900FF"/>
              </a:gs>
              <a:gs pos="100000">
                <a:schemeClr val="accent4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Experience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직사각형 32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9900FF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" name="그룹 33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35" name="한쪽 모서리가 잘린 사각형 34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6" name="TextBox 45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9900FF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9900FF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9900FF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0" name="그룹 29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47" name="직사각형 46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9" name="직사각형 48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0" name="직사각형 49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2" name="TextBox 51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3" name="TextBox 52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54" name="TextBox 53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 userDrawn="1"/>
        </p:nvSpPr>
        <p:spPr>
          <a:xfrm>
            <a:off x="231746" y="939801"/>
            <a:ext cx="965989" cy="211138"/>
          </a:xfrm>
          <a:prstGeom prst="rect">
            <a:avLst/>
          </a:prstGeom>
          <a:gradFill>
            <a:gsLst>
              <a:gs pos="90000">
                <a:srgbClr val="FF3300"/>
              </a:gs>
              <a:gs pos="10000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 descr="logo_targe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0938" y="81061"/>
            <a:ext cx="2035201" cy="754360"/>
          </a:xfrm>
          <a:prstGeom prst="rect">
            <a:avLst/>
          </a:prstGeom>
        </p:spPr>
      </p:pic>
      <p:grpSp>
        <p:nvGrpSpPr>
          <p:cNvPr id="26" name="그룹 25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18" name="직사각형 17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20" name="직사각형 19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21" name="직사각형 20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23" name="TextBox 22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24" name="TextBox 23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25" name="TextBox 24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  <p:sp>
        <p:nvSpPr>
          <p:cNvPr id="27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fld id="{3B5719D5-7045-4B9A-944D-4C1E0276FBDF}" type="slidenum">
              <a:rPr lang="ko-KR" altLang="en-US" sz="1600" smtClean="0">
                <a:latin typeface="ChollaWide" pitchFamily="2" charset="0"/>
              </a:rPr>
              <a:pPr/>
              <a:t>‹#›</a:t>
            </a:fld>
            <a:endParaRPr lang="ko-KR" altLang="en-US" sz="1600" dirty="0">
              <a:latin typeface="ChollaWide" pitchFamily="2" charset="0"/>
            </a:endParaRPr>
          </a:p>
        </p:txBody>
      </p:sp>
      <p:sp>
        <p:nvSpPr>
          <p:cNvPr id="28" name="직사각형 27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Target 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6" name="TextBox 35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7" name="TextBox 36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43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experie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  <a:effectLst/>
        </p:spPr>
      </p:pic>
      <p:sp>
        <p:nvSpPr>
          <p:cNvPr id="32" name="직사각형 31"/>
          <p:cNvSpPr/>
          <p:nvPr userDrawn="1"/>
        </p:nvSpPr>
        <p:spPr>
          <a:xfrm>
            <a:off x="7578624" y="939801"/>
            <a:ext cx="1080120" cy="211138"/>
          </a:xfrm>
          <a:prstGeom prst="rect">
            <a:avLst/>
          </a:prstGeom>
          <a:gradFill>
            <a:gsLst>
              <a:gs pos="90000">
                <a:srgbClr val="9900FF"/>
              </a:gs>
              <a:gs pos="100000">
                <a:schemeClr val="accent4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Experience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0" name="그룹 29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38" name="직사각형 37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직사각형 38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0" name="직사각형 39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1" name="직사각형 40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TextBox 41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3" name="TextBox 42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experie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  <a:effectLst/>
        </p:spPr>
      </p:pic>
      <p:sp>
        <p:nvSpPr>
          <p:cNvPr id="32" name="직사각형 31"/>
          <p:cNvSpPr/>
          <p:nvPr userDrawn="1"/>
        </p:nvSpPr>
        <p:spPr>
          <a:xfrm>
            <a:off x="7578624" y="939801"/>
            <a:ext cx="1080120" cy="211138"/>
          </a:xfrm>
          <a:prstGeom prst="rect">
            <a:avLst/>
          </a:prstGeom>
          <a:gradFill>
            <a:gsLst>
              <a:gs pos="90000">
                <a:srgbClr val="9900FF"/>
              </a:gs>
              <a:gs pos="100000">
                <a:schemeClr val="accent4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Experience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4" name="그룹 33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35" name="직사각형 34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6" name="직사각형 3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6" name="직사각형 45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8" name="TextBox 47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9" name="TextBox 48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Innovation</a:t>
              </a:r>
              <a:r>
                <a:rPr lang="en-US" altLang="ko-KR" sz="1400" baseline="0" dirty="0" smtClean="0">
                  <a:solidFill>
                    <a:schemeClr val="bg1"/>
                  </a:solidFill>
                  <a:latin typeface="ChollaWide" pitchFamily="2" charset="0"/>
                </a:rPr>
                <a:t> Cases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50" name="TextBox 49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슬라이드 번호 개체 틀 25"/>
          <p:cNvSpPr>
            <a:spLocks noGrp="1"/>
          </p:cNvSpPr>
          <p:nvPr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3" name="직사각형 2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1046924"/>
            <a:ext cx="9972675" cy="2524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grpSp>
        <p:nvGrpSpPr>
          <p:cNvPr id="25" name="그룹 24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26" name="직사각형 2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직사각형 26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28" name="직사각형 27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29" name="직사각형 28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TextBox 29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31" name="TextBox 30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32" name="TextBox 31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33" name="TextBox 32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슬라이드 번호 개체 틀 25"/>
          <p:cNvSpPr>
            <a:spLocks noGrp="1"/>
          </p:cNvSpPr>
          <p:nvPr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3" name="직사각형 2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grpSp>
        <p:nvGrpSpPr>
          <p:cNvPr id="4" name="그룹 24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26" name="직사각형 2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직사각형 26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28" name="직사각형 27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29" name="직사각형 28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TextBox 29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31" name="TextBox 30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32" name="TextBox 31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33" name="TextBox 32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  <p:pic>
        <p:nvPicPr>
          <p:cNvPr id="16" name="그림 15" descr="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sp>
        <p:nvSpPr>
          <p:cNvPr id="25" name="Rectangle 1"/>
          <p:cNvSpPr>
            <a:spLocks/>
          </p:cNvSpPr>
          <p:nvPr userDrawn="1"/>
        </p:nvSpPr>
        <p:spPr bwMode="auto">
          <a:xfrm>
            <a:off x="0" y="6551613"/>
            <a:ext cx="9558338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sp>
        <p:nvSpPr>
          <p:cNvPr id="7" name="직사각형 6"/>
          <p:cNvSpPr/>
          <p:nvPr userDrawn="1"/>
        </p:nvSpPr>
        <p:spPr>
          <a:xfrm>
            <a:off x="-1" y="6551613"/>
            <a:ext cx="63184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kern="120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7 Type Innovation Report Sample ©2012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 CREVATE </a:t>
            </a:r>
            <a:r>
              <a:rPr kumimoji="0" lang="en-US" altLang="ko-KR" sz="1100" baseline="0" dirty="0" err="1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Partners,Inc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. All rights reserved.  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/>
          <p:cNvSpPr/>
          <p:nvPr userDrawn="1"/>
        </p:nvSpPr>
        <p:spPr>
          <a:xfrm>
            <a:off x="-4571" y="909205"/>
            <a:ext cx="9990894" cy="323974"/>
          </a:xfrm>
          <a:prstGeom prst="rect">
            <a:avLst/>
          </a:prstGeom>
          <a:solidFill>
            <a:schemeClr val="bg1">
              <a:lumMod val="85000"/>
              <a:alpha val="27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1"/>
          <p:cNvSpPr>
            <a:spLocks/>
          </p:cNvSpPr>
          <p:nvPr userDrawn="1"/>
        </p:nvSpPr>
        <p:spPr bwMode="auto">
          <a:xfrm>
            <a:off x="0" y="6551613"/>
            <a:ext cx="9558338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sp>
        <p:nvSpPr>
          <p:cNvPr id="18" name="한쪽 모서리가 잘린 사각형 17"/>
          <p:cNvSpPr/>
          <p:nvPr userDrawn="1"/>
        </p:nvSpPr>
        <p:spPr>
          <a:xfrm flipV="1">
            <a:off x="2501539" y="873576"/>
            <a:ext cx="2484000" cy="359603"/>
          </a:xfrm>
          <a:prstGeom prst="snip1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7" name="한쪽 모서리가 잘린 사각형 26"/>
          <p:cNvSpPr/>
          <p:nvPr userDrawn="1"/>
        </p:nvSpPr>
        <p:spPr>
          <a:xfrm flipV="1">
            <a:off x="4989430" y="873576"/>
            <a:ext cx="2484000" cy="359603"/>
          </a:xfrm>
          <a:prstGeom prst="snip1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4" name="한쪽 모서리가 잘린 사각형 33"/>
          <p:cNvSpPr/>
          <p:nvPr userDrawn="1"/>
        </p:nvSpPr>
        <p:spPr>
          <a:xfrm flipV="1">
            <a:off x="7490970" y="873576"/>
            <a:ext cx="2484000" cy="359603"/>
          </a:xfrm>
          <a:prstGeom prst="snip1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" name="한쪽 모서리가 잘린 사각형 16"/>
          <p:cNvSpPr/>
          <p:nvPr userDrawn="1"/>
        </p:nvSpPr>
        <p:spPr>
          <a:xfrm flipV="1">
            <a:off x="0" y="873576"/>
            <a:ext cx="2484000" cy="359603"/>
          </a:xfrm>
          <a:prstGeom prst="snip1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-1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1" hangingPunct="1"/>
            <a:r>
              <a:rPr lang="en-US" altLang="ko-KR" sz="1200" b="1" kern="1200" dirty="0" smtClean="0">
                <a:solidFill>
                  <a:srgbClr val="797979"/>
                </a:solidFill>
                <a:latin typeface="ChollaWide" pitchFamily="2" charset="0"/>
                <a:ea typeface="아리따M" pitchFamily="18" charset="-127"/>
                <a:cs typeface="+mn-cs"/>
              </a:rPr>
              <a:t>What is 7 Type Innovation?</a:t>
            </a:r>
            <a:endParaRPr lang="ko-KR" altLang="en-US" sz="1200" b="1" kern="1200" dirty="0">
              <a:solidFill>
                <a:srgbClr val="797979"/>
              </a:solidFill>
              <a:latin typeface="ChollaWide" pitchFamily="2" charset="0"/>
              <a:ea typeface="아리따M" pitchFamily="18" charset="-127"/>
              <a:cs typeface="+mn-cs"/>
            </a:endParaRPr>
          </a:p>
        </p:txBody>
      </p:sp>
      <p:sp>
        <p:nvSpPr>
          <p:cNvPr id="36" name="TextBox 35"/>
          <p:cNvSpPr txBox="1"/>
          <p:nvPr userDrawn="1"/>
        </p:nvSpPr>
        <p:spPr>
          <a:xfrm>
            <a:off x="5009202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1" hangingPunct="1"/>
            <a:r>
              <a:rPr lang="ko-KR" altLang="en-US" sz="1200" b="1" kern="1200" dirty="0" smtClean="0">
                <a:solidFill>
                  <a:srgbClr val="797979"/>
                </a:solidFill>
                <a:latin typeface="ChollaWide" pitchFamily="2" charset="0"/>
                <a:ea typeface="아리따M" pitchFamily="18" charset="-127"/>
                <a:cs typeface="+mn-cs"/>
              </a:rPr>
              <a:t>온라인 회원권 구성 및 소개 </a:t>
            </a:r>
          </a:p>
        </p:txBody>
      </p:sp>
      <p:sp>
        <p:nvSpPr>
          <p:cNvPr id="37" name="TextBox 36"/>
          <p:cNvSpPr txBox="1"/>
          <p:nvPr userDrawn="1"/>
        </p:nvSpPr>
        <p:spPr>
          <a:xfrm>
            <a:off x="7492086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1" hangingPunct="1"/>
            <a:r>
              <a:rPr lang="ko-KR" altLang="en-US" sz="1200" b="1" kern="1200" dirty="0" smtClean="0">
                <a:solidFill>
                  <a:srgbClr val="797979"/>
                </a:solidFill>
                <a:latin typeface="ChollaWide" pitchFamily="2" charset="0"/>
                <a:ea typeface="아리따M" pitchFamily="18" charset="-127"/>
                <a:cs typeface="+mn-cs"/>
              </a:rPr>
              <a:t>구매 및 상세 정보 </a:t>
            </a:r>
          </a:p>
        </p:txBody>
      </p:sp>
      <p:sp>
        <p:nvSpPr>
          <p:cNvPr id="38" name="TextBox 37"/>
          <p:cNvSpPr txBox="1"/>
          <p:nvPr userDrawn="1"/>
        </p:nvSpPr>
        <p:spPr>
          <a:xfrm>
            <a:off x="2555909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rgbClr val="797979"/>
                </a:solidFill>
                <a:latin typeface="ChollaWide" pitchFamily="2" charset="0"/>
                <a:ea typeface="아리따M" pitchFamily="18" charset="-127"/>
              </a:rPr>
              <a:t>PDF </a:t>
            </a:r>
            <a:r>
              <a:rPr lang="ko-KR" altLang="en-US" sz="1200" b="1" dirty="0" smtClean="0">
                <a:solidFill>
                  <a:srgbClr val="797979"/>
                </a:solidFill>
                <a:latin typeface="ChollaWide" pitchFamily="2" charset="0"/>
                <a:ea typeface="아리따M" pitchFamily="18" charset="-127"/>
              </a:rPr>
              <a:t>보고서 구성 및 내용 소개 </a:t>
            </a:r>
          </a:p>
        </p:txBody>
      </p:sp>
      <p:sp>
        <p:nvSpPr>
          <p:cNvPr id="39" name="직사각형 38"/>
          <p:cNvSpPr/>
          <p:nvPr userDrawn="1"/>
        </p:nvSpPr>
        <p:spPr>
          <a:xfrm>
            <a:off x="-1" y="6551613"/>
            <a:ext cx="63184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kern="120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7 Type Innovation Report Sample ©2012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 CREVATE </a:t>
            </a:r>
            <a:r>
              <a:rPr kumimoji="0" lang="en-US" altLang="ko-KR" sz="1100" baseline="0" dirty="0" err="1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Partners,Inc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. All rights reserved.  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1"/>
          <p:cNvSpPr>
            <a:spLocks/>
          </p:cNvSpPr>
          <p:nvPr userDrawn="1"/>
        </p:nvSpPr>
        <p:spPr bwMode="auto">
          <a:xfrm>
            <a:off x="0" y="6551613"/>
            <a:ext cx="9558338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sp>
        <p:nvSpPr>
          <p:cNvPr id="20" name="직사각형 19"/>
          <p:cNvSpPr/>
          <p:nvPr userDrawn="1"/>
        </p:nvSpPr>
        <p:spPr>
          <a:xfrm>
            <a:off x="-4571" y="899990"/>
            <a:ext cx="9990894" cy="323974"/>
          </a:xfrm>
          <a:prstGeom prst="rect">
            <a:avLst/>
          </a:prstGeom>
          <a:solidFill>
            <a:schemeClr val="bg1">
              <a:lumMod val="95000"/>
              <a:alpha val="27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/>
          <p:nvPr userDrawn="1"/>
        </p:nvSpPr>
        <p:spPr>
          <a:xfrm>
            <a:off x="-1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What is 7 Type Innovation?</a:t>
            </a:r>
            <a:endParaRPr lang="ko-KR" altLang="en-US" sz="1200" b="0" kern="1200" baseline="0" dirty="0">
              <a:solidFill>
                <a:schemeClr val="bg1">
                  <a:lumMod val="75000"/>
                </a:schemeClr>
              </a:solidFill>
              <a:latin typeface="ChollaWide" pitchFamily="2" charset="0"/>
              <a:ea typeface="아리따M" pitchFamily="18" charset="-127"/>
              <a:cs typeface="+mn-cs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503453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PDF </a:t>
            </a: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보고서 구성 및 내용 소개 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5009202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온라인 회원권 구성 및 소개 </a:t>
            </a:r>
          </a:p>
        </p:txBody>
      </p:sp>
      <p:sp>
        <p:nvSpPr>
          <p:cNvPr id="33" name="TextBox 32"/>
          <p:cNvSpPr txBox="1"/>
          <p:nvPr userDrawn="1"/>
        </p:nvSpPr>
        <p:spPr>
          <a:xfrm>
            <a:off x="7492086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구매 및 상세 정보 </a:t>
            </a:r>
          </a:p>
        </p:txBody>
      </p:sp>
      <p:sp>
        <p:nvSpPr>
          <p:cNvPr id="34" name="직사각형 33"/>
          <p:cNvSpPr/>
          <p:nvPr userDrawn="1"/>
        </p:nvSpPr>
        <p:spPr>
          <a:xfrm>
            <a:off x="-1" y="6551613"/>
            <a:ext cx="63184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kern="120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7 Type Innovation Report Sample ©2012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 CREVATE </a:t>
            </a:r>
            <a:r>
              <a:rPr kumimoji="0" lang="en-US" altLang="ko-KR" sz="1100" baseline="0" dirty="0" err="1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Partners,Inc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. All rights reserved.  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/>
          <p:cNvSpPr/>
          <p:nvPr userDrawn="1"/>
        </p:nvSpPr>
        <p:spPr>
          <a:xfrm>
            <a:off x="-4571" y="909205"/>
            <a:ext cx="9990894" cy="323974"/>
          </a:xfrm>
          <a:prstGeom prst="rect">
            <a:avLst/>
          </a:prstGeom>
          <a:solidFill>
            <a:schemeClr val="bg1">
              <a:alpha val="27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1"/>
          <p:cNvSpPr>
            <a:spLocks/>
          </p:cNvSpPr>
          <p:nvPr userDrawn="1"/>
        </p:nvSpPr>
        <p:spPr bwMode="auto">
          <a:xfrm>
            <a:off x="0" y="6551613"/>
            <a:ext cx="9558338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2503453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PDF </a:t>
            </a: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보고서 구성 및 내용 소개 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5009202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온라인 회원권 구성 및 소개 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7492086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구매 및 상세 정보 </a:t>
            </a:r>
          </a:p>
        </p:txBody>
      </p:sp>
      <p:sp>
        <p:nvSpPr>
          <p:cNvPr id="22" name="한쪽 모서리가 잘린 사각형 21"/>
          <p:cNvSpPr/>
          <p:nvPr userDrawn="1"/>
        </p:nvSpPr>
        <p:spPr>
          <a:xfrm flipV="1">
            <a:off x="0" y="873576"/>
            <a:ext cx="2484000" cy="359603"/>
          </a:xfrm>
          <a:prstGeom prst="snip1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-1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1" hangingPunct="1"/>
            <a:r>
              <a:rPr lang="en-US" altLang="ko-KR" sz="1200" b="1" kern="1200" dirty="0" smtClean="0">
                <a:solidFill>
                  <a:srgbClr val="797979"/>
                </a:solidFill>
                <a:latin typeface="ChollaWide" pitchFamily="2" charset="0"/>
                <a:ea typeface="아리따M" pitchFamily="18" charset="-127"/>
                <a:cs typeface="+mn-cs"/>
              </a:rPr>
              <a:t>What is 7 Type Innovation?</a:t>
            </a:r>
            <a:endParaRPr lang="ko-KR" altLang="en-US" sz="1200" b="1" kern="1200" dirty="0">
              <a:solidFill>
                <a:srgbClr val="797979"/>
              </a:solidFill>
              <a:latin typeface="ChollaWide" pitchFamily="2" charset="0"/>
              <a:ea typeface="아리따M" pitchFamily="18" charset="-127"/>
              <a:cs typeface="+mn-cs"/>
            </a:endParaRPr>
          </a:p>
        </p:txBody>
      </p:sp>
      <p:sp>
        <p:nvSpPr>
          <p:cNvPr id="26" name="직사각형 25"/>
          <p:cNvSpPr/>
          <p:nvPr userDrawn="1"/>
        </p:nvSpPr>
        <p:spPr>
          <a:xfrm>
            <a:off x="-1" y="6551613"/>
            <a:ext cx="63184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kern="120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7 Type Innovation Report Sample ©2012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 CREVATE </a:t>
            </a:r>
            <a:r>
              <a:rPr kumimoji="0" lang="en-US" altLang="ko-KR" sz="1100" baseline="0" dirty="0" err="1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Partners,Inc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. All rights reserved.  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 userDrawn="1"/>
        </p:nvSpPr>
        <p:spPr>
          <a:xfrm>
            <a:off x="231746" y="939801"/>
            <a:ext cx="965989" cy="211138"/>
          </a:xfrm>
          <a:prstGeom prst="rect">
            <a:avLst/>
          </a:prstGeom>
          <a:gradFill>
            <a:gsLst>
              <a:gs pos="90000">
                <a:srgbClr val="FF3300"/>
              </a:gs>
              <a:gs pos="10000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 descr="logo_targe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0938" y="81061"/>
            <a:ext cx="2035201" cy="754360"/>
          </a:xfrm>
          <a:prstGeom prst="rect">
            <a:avLst/>
          </a:prstGeom>
        </p:spPr>
      </p:pic>
      <p:sp>
        <p:nvSpPr>
          <p:cNvPr id="27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fld id="{3B5719D5-7045-4B9A-944D-4C1E0276FBDF}" type="slidenum">
              <a:rPr lang="ko-KR" altLang="en-US" sz="1600" smtClean="0">
                <a:latin typeface="ChollaWide" pitchFamily="2" charset="0"/>
              </a:rPr>
              <a:pPr/>
              <a:t>‹#›</a:t>
            </a:fld>
            <a:endParaRPr lang="ko-KR" altLang="en-US" sz="1600" dirty="0">
              <a:latin typeface="ChollaWide" pitchFamily="2" charset="0"/>
            </a:endParaRPr>
          </a:p>
        </p:txBody>
      </p:sp>
      <p:sp>
        <p:nvSpPr>
          <p:cNvPr id="28" name="직사각형 27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Target 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6" name="TextBox 35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7" name="TextBox 36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43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grpSp>
        <p:nvGrpSpPr>
          <p:cNvPr id="26" name="그룹 25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29" name="직사각형 28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1" name="직사각형 30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3" name="직사각형 32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34" name="TextBox 33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2" name="TextBox 41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Innovation</a:t>
              </a:r>
              <a:r>
                <a:rPr lang="en-US" altLang="ko-KR" sz="1400" baseline="0" dirty="0" smtClean="0">
                  <a:solidFill>
                    <a:schemeClr val="bg1"/>
                  </a:solidFill>
                  <a:latin typeface="ChollaWide" pitchFamily="2" charset="0"/>
                </a:rPr>
                <a:t> Cases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/>
          <p:cNvSpPr/>
          <p:nvPr userDrawn="1"/>
        </p:nvSpPr>
        <p:spPr>
          <a:xfrm>
            <a:off x="-4571" y="899990"/>
            <a:ext cx="9990894" cy="323974"/>
          </a:xfrm>
          <a:prstGeom prst="rect">
            <a:avLst/>
          </a:prstGeom>
          <a:solidFill>
            <a:schemeClr val="bg1">
              <a:lumMod val="95000"/>
              <a:alpha val="27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1"/>
          <p:cNvSpPr>
            <a:spLocks/>
          </p:cNvSpPr>
          <p:nvPr userDrawn="1"/>
        </p:nvSpPr>
        <p:spPr bwMode="auto">
          <a:xfrm>
            <a:off x="0" y="6551613"/>
            <a:ext cx="9558338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sp>
        <p:nvSpPr>
          <p:cNvPr id="30" name="직사각형 29"/>
          <p:cNvSpPr/>
          <p:nvPr userDrawn="1"/>
        </p:nvSpPr>
        <p:spPr>
          <a:xfrm>
            <a:off x="-1" y="6551613"/>
            <a:ext cx="63184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kern="120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7 Type Innovation Report Sample ©2012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 CREVATE </a:t>
            </a:r>
            <a:r>
              <a:rPr kumimoji="0" lang="en-US" altLang="ko-KR" sz="1100" baseline="0" dirty="0" err="1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Partners,Inc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. All rights reserved.  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-1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What is 7 Type Innovation?</a:t>
            </a:r>
            <a:endParaRPr lang="ko-KR" altLang="en-US" sz="1200" b="0" kern="1200" baseline="0" dirty="0">
              <a:solidFill>
                <a:schemeClr val="bg1">
                  <a:lumMod val="75000"/>
                </a:schemeClr>
              </a:solidFill>
              <a:latin typeface="ChollaWide" pitchFamily="2" charset="0"/>
              <a:ea typeface="아리따M" pitchFamily="18" charset="-127"/>
              <a:cs typeface="+mn-cs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2503453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PDF </a:t>
            </a: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보고서 구성 및 내용 소개 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5009202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온라인 회원권 구성 및 소개 </a:t>
            </a:r>
          </a:p>
        </p:txBody>
      </p:sp>
      <p:sp>
        <p:nvSpPr>
          <p:cNvPr id="34" name="TextBox 33"/>
          <p:cNvSpPr txBox="1"/>
          <p:nvPr userDrawn="1"/>
        </p:nvSpPr>
        <p:spPr>
          <a:xfrm>
            <a:off x="7492086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구매 및 상세 정보 </a:t>
            </a:r>
          </a:p>
        </p:txBody>
      </p:sp>
      <p:sp>
        <p:nvSpPr>
          <p:cNvPr id="36" name="한쪽 모서리가 잘린 사각형 35"/>
          <p:cNvSpPr/>
          <p:nvPr userDrawn="1"/>
        </p:nvSpPr>
        <p:spPr>
          <a:xfrm flipV="1">
            <a:off x="2501539" y="873576"/>
            <a:ext cx="2484000" cy="359603"/>
          </a:xfrm>
          <a:prstGeom prst="snip1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7" name="TextBox 36"/>
          <p:cNvSpPr txBox="1"/>
          <p:nvPr userDrawn="1"/>
        </p:nvSpPr>
        <p:spPr>
          <a:xfrm>
            <a:off x="2555910" y="900872"/>
            <a:ext cx="23574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rgbClr val="797979"/>
                </a:solidFill>
                <a:latin typeface="ChollaWide" pitchFamily="2" charset="0"/>
                <a:ea typeface="아리따M" pitchFamily="18" charset="-127"/>
              </a:rPr>
              <a:t>PDF </a:t>
            </a:r>
            <a:r>
              <a:rPr lang="ko-KR" altLang="en-US" sz="1200" b="1" dirty="0" smtClean="0">
                <a:solidFill>
                  <a:srgbClr val="797979"/>
                </a:solidFill>
                <a:latin typeface="ChollaWide" pitchFamily="2" charset="0"/>
                <a:ea typeface="아리따M" pitchFamily="18" charset="-127"/>
              </a:rPr>
              <a:t>보고서 구성 및 내용 소개 </a:t>
            </a:r>
          </a:p>
        </p:txBody>
      </p:sp>
      <p:sp>
        <p:nvSpPr>
          <p:cNvPr id="38" name="직사각형 37"/>
          <p:cNvSpPr/>
          <p:nvPr userDrawn="1"/>
        </p:nvSpPr>
        <p:spPr>
          <a:xfrm>
            <a:off x="4304102" y="645281"/>
            <a:ext cx="5862650" cy="1816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dirty="0" smtClean="0">
                <a:solidFill>
                  <a:schemeClr val="bg1">
                    <a:lumMod val="65000"/>
                  </a:schemeClr>
                </a:solidFill>
                <a:latin typeface="ChollaWide" pitchFamily="2" charset="0"/>
              </a:rPr>
              <a:t> * Sample Version</a:t>
            </a:r>
            <a:r>
              <a:rPr lang="ko-KR" altLang="en-US" sz="1000" dirty="0" smtClean="0">
                <a:solidFill>
                  <a:schemeClr val="bg1">
                    <a:lumMod val="65000"/>
                  </a:schemeClr>
                </a:solidFill>
                <a:latin typeface="ChollaWide" pitchFamily="2" charset="0"/>
                <a:ea typeface="아리따M" pitchFamily="18" charset="-127"/>
              </a:rPr>
              <a:t>입니다</a:t>
            </a:r>
            <a:r>
              <a:rPr lang="en-US" altLang="ko-KR" sz="1000" dirty="0" smtClean="0">
                <a:solidFill>
                  <a:schemeClr val="bg1">
                    <a:lumMod val="65000"/>
                  </a:schemeClr>
                </a:solidFill>
                <a:latin typeface="ChollaWide" pitchFamily="2" charset="0"/>
                <a:ea typeface="아리따M" pitchFamily="18" charset="-127"/>
              </a:rPr>
              <a:t>. </a:t>
            </a:r>
            <a:r>
              <a:rPr lang="ko-KR" altLang="en-US" sz="1000" dirty="0" smtClean="0">
                <a:solidFill>
                  <a:schemeClr val="bg1">
                    <a:lumMod val="65000"/>
                  </a:schemeClr>
                </a:solidFill>
                <a:latin typeface="ChollaWide" pitchFamily="2" charset="0"/>
                <a:ea typeface="아리따M" pitchFamily="18" charset="-127"/>
              </a:rPr>
              <a:t>보고서를 </a:t>
            </a:r>
            <a:r>
              <a:rPr lang="ko-KR" altLang="en-US" sz="1000" dirty="0" smtClean="0">
                <a:solidFill>
                  <a:schemeClr val="bg1">
                    <a:lumMod val="65000"/>
                  </a:schemeClr>
                </a:solidFill>
                <a:latin typeface="ChollaWide" pitchFamily="2" charset="0"/>
                <a:ea typeface="아리따M" pitchFamily="18" charset="-127"/>
              </a:rPr>
              <a:t>구입하시면 모든 카테고리의</a:t>
            </a:r>
            <a:r>
              <a:rPr lang="en-US" altLang="ko-KR" sz="1000" dirty="0" smtClean="0">
                <a:solidFill>
                  <a:schemeClr val="bg1">
                    <a:lumMod val="6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ko-KR" altLang="en-US" sz="1000" dirty="0" smtClean="0">
                <a:solidFill>
                  <a:schemeClr val="bg1">
                    <a:lumMod val="65000"/>
                  </a:schemeClr>
                </a:solidFill>
                <a:latin typeface="ChollaWide" pitchFamily="2" charset="0"/>
                <a:ea typeface="아리따M" pitchFamily="18" charset="-127"/>
              </a:rPr>
              <a:t>사례들과 </a:t>
            </a:r>
            <a:r>
              <a:rPr lang="en-US" altLang="ko-KR" sz="1000" dirty="0" smtClean="0">
                <a:solidFill>
                  <a:schemeClr val="bg1">
                    <a:lumMod val="65000"/>
                  </a:schemeClr>
                </a:solidFill>
                <a:latin typeface="ChollaWide" pitchFamily="2" charset="0"/>
                <a:ea typeface="아리따M" pitchFamily="18" charset="-127"/>
              </a:rPr>
              <a:t>Insight</a:t>
            </a:r>
            <a:r>
              <a:rPr lang="ko-KR" altLang="en-US" sz="1000" dirty="0" smtClean="0">
                <a:solidFill>
                  <a:schemeClr val="bg1">
                    <a:lumMod val="65000"/>
                  </a:schemeClr>
                </a:solidFill>
                <a:latin typeface="ChollaWide" pitchFamily="2" charset="0"/>
                <a:ea typeface="아리따M" pitchFamily="18" charset="-127"/>
              </a:rPr>
              <a:t>들을 만나보실 수 있습니다</a:t>
            </a:r>
            <a:r>
              <a:rPr lang="en-US" altLang="ko-KR" sz="1000" dirty="0" smtClean="0">
                <a:solidFill>
                  <a:schemeClr val="bg1">
                    <a:lumMod val="65000"/>
                  </a:schemeClr>
                </a:solidFill>
                <a:latin typeface="ChollaWide" pitchFamily="2" charset="0"/>
                <a:ea typeface="아리따M" pitchFamily="18" charset="-127"/>
              </a:rPr>
              <a:t>.   </a:t>
            </a:r>
            <a:endParaRPr lang="ko-KR" altLang="en-US" sz="1000" dirty="0">
              <a:solidFill>
                <a:schemeClr val="bg1">
                  <a:lumMod val="65000"/>
                </a:schemeClr>
              </a:solidFill>
              <a:latin typeface="ChollaWide" pitchFamily="2" charset="0"/>
              <a:ea typeface="아리따M" pitchFamily="18" charset="-127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1"/>
          <p:cNvSpPr>
            <a:spLocks/>
          </p:cNvSpPr>
          <p:nvPr userDrawn="1"/>
        </p:nvSpPr>
        <p:spPr bwMode="auto">
          <a:xfrm>
            <a:off x="0" y="6551613"/>
            <a:ext cx="9558338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sp>
        <p:nvSpPr>
          <p:cNvPr id="20" name="직사각형 19"/>
          <p:cNvSpPr/>
          <p:nvPr userDrawn="1"/>
        </p:nvSpPr>
        <p:spPr>
          <a:xfrm>
            <a:off x="-4571" y="899990"/>
            <a:ext cx="9990894" cy="323974"/>
          </a:xfrm>
          <a:prstGeom prst="rect">
            <a:avLst/>
          </a:prstGeom>
          <a:solidFill>
            <a:schemeClr val="bg1">
              <a:lumMod val="95000"/>
              <a:alpha val="27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/>
          <p:nvPr userDrawn="1"/>
        </p:nvSpPr>
        <p:spPr>
          <a:xfrm>
            <a:off x="-1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What is 7 Type Innovation?</a:t>
            </a:r>
            <a:endParaRPr lang="ko-KR" altLang="en-US" sz="1200" b="0" kern="1200" baseline="0" dirty="0">
              <a:solidFill>
                <a:schemeClr val="bg1">
                  <a:lumMod val="75000"/>
                </a:schemeClr>
              </a:solidFill>
              <a:latin typeface="ChollaWide" pitchFamily="2" charset="0"/>
              <a:ea typeface="아리따M" pitchFamily="18" charset="-127"/>
              <a:cs typeface="+mn-cs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503453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PDF </a:t>
            </a: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보고서 구성 및 내용 소개 </a:t>
            </a:r>
          </a:p>
        </p:txBody>
      </p:sp>
      <p:sp>
        <p:nvSpPr>
          <p:cNvPr id="34" name="TextBox 33"/>
          <p:cNvSpPr txBox="1"/>
          <p:nvPr userDrawn="1"/>
        </p:nvSpPr>
        <p:spPr>
          <a:xfrm>
            <a:off x="7492086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구매 및 상세 정보 </a:t>
            </a:r>
          </a:p>
        </p:txBody>
      </p:sp>
      <p:sp>
        <p:nvSpPr>
          <p:cNvPr id="39" name="한쪽 모서리가 잘린 사각형 38"/>
          <p:cNvSpPr/>
          <p:nvPr userDrawn="1"/>
        </p:nvSpPr>
        <p:spPr>
          <a:xfrm flipV="1">
            <a:off x="4989430" y="873576"/>
            <a:ext cx="2484000" cy="359603"/>
          </a:xfrm>
          <a:prstGeom prst="snip1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5009202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1" hangingPunct="1"/>
            <a:r>
              <a:rPr lang="ko-KR" altLang="en-US" sz="1200" b="1" kern="1200" dirty="0" smtClean="0">
                <a:solidFill>
                  <a:srgbClr val="797979"/>
                </a:solidFill>
                <a:latin typeface="ChollaWide" pitchFamily="2" charset="0"/>
                <a:ea typeface="아리따M" pitchFamily="18" charset="-127"/>
                <a:cs typeface="+mn-cs"/>
              </a:rPr>
              <a:t>온라인 회원권 구성 및 소개 </a:t>
            </a:r>
          </a:p>
        </p:txBody>
      </p:sp>
      <p:sp>
        <p:nvSpPr>
          <p:cNvPr id="41" name="직사각형 40"/>
          <p:cNvSpPr/>
          <p:nvPr userDrawn="1"/>
        </p:nvSpPr>
        <p:spPr>
          <a:xfrm>
            <a:off x="-1" y="6551613"/>
            <a:ext cx="63184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kern="120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7 Type Innovation Report Sample ©2012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 CREVATE </a:t>
            </a:r>
            <a:r>
              <a:rPr kumimoji="0" lang="en-US" altLang="ko-KR" sz="1100" baseline="0" dirty="0" err="1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Partners,Inc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. All rights reserved.  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1"/>
          <p:cNvSpPr>
            <a:spLocks/>
          </p:cNvSpPr>
          <p:nvPr userDrawn="1"/>
        </p:nvSpPr>
        <p:spPr bwMode="auto">
          <a:xfrm>
            <a:off x="0" y="6551613"/>
            <a:ext cx="9558338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sp>
        <p:nvSpPr>
          <p:cNvPr id="20" name="직사각형 19"/>
          <p:cNvSpPr/>
          <p:nvPr userDrawn="1"/>
        </p:nvSpPr>
        <p:spPr>
          <a:xfrm>
            <a:off x="-4571" y="899990"/>
            <a:ext cx="9990894" cy="323974"/>
          </a:xfrm>
          <a:prstGeom prst="rect">
            <a:avLst/>
          </a:prstGeom>
          <a:solidFill>
            <a:schemeClr val="bg1">
              <a:lumMod val="95000"/>
              <a:alpha val="27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/>
          <p:nvPr userDrawn="1"/>
        </p:nvSpPr>
        <p:spPr>
          <a:xfrm>
            <a:off x="-1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What is 7 Type Innovation?</a:t>
            </a:r>
            <a:endParaRPr lang="ko-KR" altLang="en-US" sz="1200" b="0" kern="1200" baseline="0" dirty="0">
              <a:solidFill>
                <a:schemeClr val="bg1">
                  <a:lumMod val="75000"/>
                </a:schemeClr>
              </a:solidFill>
              <a:latin typeface="ChollaWide" pitchFamily="2" charset="0"/>
              <a:ea typeface="아리따M" pitchFamily="18" charset="-127"/>
              <a:cs typeface="+mn-cs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503453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PDF </a:t>
            </a: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보고서 구성 및 내용 소개 </a:t>
            </a:r>
          </a:p>
        </p:txBody>
      </p:sp>
      <p:sp>
        <p:nvSpPr>
          <p:cNvPr id="33" name="TextBox 32"/>
          <p:cNvSpPr txBox="1"/>
          <p:nvPr userDrawn="1"/>
        </p:nvSpPr>
        <p:spPr>
          <a:xfrm>
            <a:off x="5009202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온라인 회원권 구성 및 소개 </a:t>
            </a:r>
          </a:p>
        </p:txBody>
      </p:sp>
      <p:sp>
        <p:nvSpPr>
          <p:cNvPr id="14" name="한쪽 모서리가 잘린 사각형 13"/>
          <p:cNvSpPr/>
          <p:nvPr userDrawn="1"/>
        </p:nvSpPr>
        <p:spPr>
          <a:xfrm flipV="1">
            <a:off x="7490970" y="873576"/>
            <a:ext cx="2484000" cy="359603"/>
          </a:xfrm>
          <a:prstGeom prst="snip1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7492086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1" hangingPunct="1"/>
            <a:r>
              <a:rPr lang="ko-KR" altLang="en-US" sz="1200" b="1" kern="1200" dirty="0" smtClean="0">
                <a:solidFill>
                  <a:srgbClr val="797979"/>
                </a:solidFill>
                <a:latin typeface="ChollaWide" pitchFamily="2" charset="0"/>
                <a:ea typeface="아리따M" pitchFamily="18" charset="-127"/>
                <a:cs typeface="+mn-cs"/>
              </a:rPr>
              <a:t>구매 및 상세 정보 </a:t>
            </a:r>
          </a:p>
        </p:txBody>
      </p:sp>
      <p:sp>
        <p:nvSpPr>
          <p:cNvPr id="16" name="직사각형 15"/>
          <p:cNvSpPr/>
          <p:nvPr userDrawn="1"/>
        </p:nvSpPr>
        <p:spPr>
          <a:xfrm>
            <a:off x="-1" y="6551613"/>
            <a:ext cx="63184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kern="120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7 Type Innovation Report Sample ©2012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 CREVATE </a:t>
            </a:r>
            <a:r>
              <a:rPr kumimoji="0" lang="en-US" altLang="ko-KR" sz="1100" baseline="0" dirty="0" err="1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Partners,Inc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. All rights reserved.  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1"/>
          <p:cNvSpPr>
            <a:spLocks/>
          </p:cNvSpPr>
          <p:nvPr userDrawn="1"/>
        </p:nvSpPr>
        <p:spPr bwMode="auto">
          <a:xfrm>
            <a:off x="0" y="6551613"/>
            <a:ext cx="9558338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sp>
        <p:nvSpPr>
          <p:cNvPr id="26" name="직사각형 25"/>
          <p:cNvSpPr/>
          <p:nvPr userDrawn="1"/>
        </p:nvSpPr>
        <p:spPr>
          <a:xfrm>
            <a:off x="-4571" y="899990"/>
            <a:ext cx="9990894" cy="323974"/>
          </a:xfrm>
          <a:prstGeom prst="rect">
            <a:avLst/>
          </a:prstGeom>
          <a:solidFill>
            <a:schemeClr val="bg1">
              <a:lumMod val="95000"/>
              <a:alpha val="27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/>
          <p:nvPr userDrawn="1"/>
        </p:nvSpPr>
        <p:spPr>
          <a:xfrm>
            <a:off x="-1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What is 7 Type Innovation?</a:t>
            </a:r>
            <a:endParaRPr lang="ko-KR" altLang="en-US" sz="1200" b="0" kern="1200" baseline="0" dirty="0">
              <a:solidFill>
                <a:schemeClr val="bg1">
                  <a:lumMod val="75000"/>
                </a:schemeClr>
              </a:solidFill>
              <a:latin typeface="ChollaWide" pitchFamily="2" charset="0"/>
              <a:ea typeface="아리따M" pitchFamily="18" charset="-127"/>
              <a:cs typeface="+mn-cs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2503453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PDF </a:t>
            </a: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보고서 구성 및 내용 소개 </a:t>
            </a:r>
          </a:p>
        </p:txBody>
      </p:sp>
      <p:sp>
        <p:nvSpPr>
          <p:cNvPr id="29" name="TextBox 28"/>
          <p:cNvSpPr txBox="1"/>
          <p:nvPr userDrawn="1"/>
        </p:nvSpPr>
        <p:spPr>
          <a:xfrm>
            <a:off x="5009202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온라인 회원권 구성 및 소개 </a:t>
            </a:r>
          </a:p>
        </p:txBody>
      </p:sp>
      <p:sp>
        <p:nvSpPr>
          <p:cNvPr id="33" name="TextBox 32"/>
          <p:cNvSpPr txBox="1"/>
          <p:nvPr userDrawn="1"/>
        </p:nvSpPr>
        <p:spPr>
          <a:xfrm>
            <a:off x="7492086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구매 및 상세 정보 </a:t>
            </a:r>
          </a:p>
        </p:txBody>
      </p:sp>
      <p:sp>
        <p:nvSpPr>
          <p:cNvPr id="34" name="직사각형 33"/>
          <p:cNvSpPr/>
          <p:nvPr userDrawn="1"/>
        </p:nvSpPr>
        <p:spPr>
          <a:xfrm>
            <a:off x="-1" y="6551613"/>
            <a:ext cx="63184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kern="120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7 Type Innovation Report Sample ©2012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 CREVATE </a:t>
            </a:r>
            <a:r>
              <a:rPr kumimoji="0" lang="en-US" altLang="ko-KR" sz="1100" baseline="0" dirty="0" err="1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Partners,Inc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. All rights reserved.  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25" name="Rectangle 1"/>
          <p:cNvSpPr>
            <a:spLocks/>
          </p:cNvSpPr>
          <p:nvPr userDrawn="1"/>
        </p:nvSpPr>
        <p:spPr bwMode="auto">
          <a:xfrm>
            <a:off x="0" y="6551613"/>
            <a:ext cx="8759825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grpSp>
        <p:nvGrpSpPr>
          <p:cNvPr id="7" name="Group 2"/>
          <p:cNvGrpSpPr>
            <a:grpSpLocks/>
          </p:cNvGrpSpPr>
          <p:nvPr userDrawn="1"/>
        </p:nvGrpSpPr>
        <p:grpSpPr bwMode="auto">
          <a:xfrm>
            <a:off x="9588500" y="263786"/>
            <a:ext cx="384175" cy="384175"/>
            <a:chOff x="0" y="0"/>
            <a:chExt cx="242" cy="242"/>
          </a:xfrm>
        </p:grpSpPr>
        <p:sp>
          <p:nvSpPr>
            <p:cNvPr id="8" name="Rectangle 3"/>
            <p:cNvSpPr>
              <a:spLocks/>
            </p:cNvSpPr>
            <p:nvPr/>
          </p:nvSpPr>
          <p:spPr bwMode="auto">
            <a:xfrm>
              <a:off x="0" y="0"/>
              <a:ext cx="242" cy="242"/>
            </a:xfrm>
            <a:prstGeom prst="rect">
              <a:avLst/>
            </a:prstGeom>
            <a:solidFill>
              <a:srgbClr val="F16921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latin typeface="Lucida Grande"/>
              </a:endParaRPr>
            </a:p>
          </p:txBody>
        </p:sp>
        <p:sp>
          <p:nvSpPr>
            <p:cNvPr id="9" name="Line 4"/>
            <p:cNvSpPr>
              <a:spLocks noChangeShapeType="1"/>
            </p:cNvSpPr>
            <p:nvPr/>
          </p:nvSpPr>
          <p:spPr bwMode="auto">
            <a:xfrm flipH="1">
              <a:off x="123" y="49"/>
              <a:ext cx="1" cy="138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 rot="10800000">
              <a:off x="52" y="118"/>
              <a:ext cx="137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</p:grpSp>
      <p:sp>
        <p:nvSpPr>
          <p:cNvPr id="11" name="직사각형 10"/>
          <p:cNvSpPr/>
          <p:nvPr userDrawn="1"/>
        </p:nvSpPr>
        <p:spPr>
          <a:xfrm>
            <a:off x="-1" y="6551613"/>
            <a:ext cx="63184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kern="120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7 Type Innovation Report Sample ©2012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 CREVATE </a:t>
            </a:r>
            <a:r>
              <a:rPr kumimoji="0" lang="en-US" altLang="ko-KR" sz="1100" baseline="0" dirty="0" err="1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Partners,Inc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. All rights reserved.  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EE59-3F1E-42E8-94BC-28E2DD34D13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2012-01-11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EFF3-616D-48E5-AD36-B81E255EE8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7FF97-F9A2-4065-81B3-259C4B897858}" type="datetime1">
              <a:rPr lang="ko-KR" altLang="en-US" smtClean="0"/>
              <a:pPr/>
              <a:t>2012-01-11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719D5-7045-4B9A-944D-4C1E0276FB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0" name="직사각형 29"/>
          <p:cNvSpPr/>
          <p:nvPr userDrawn="1"/>
        </p:nvSpPr>
        <p:spPr>
          <a:xfrm>
            <a:off x="231746" y="939801"/>
            <a:ext cx="965989" cy="428625"/>
          </a:xfrm>
          <a:prstGeom prst="rect">
            <a:avLst/>
          </a:prstGeom>
          <a:gradFill>
            <a:gsLst>
              <a:gs pos="90000">
                <a:srgbClr val="FF3300"/>
              </a:gs>
              <a:gs pos="10000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직사각형 7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1" name="직사각형 10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FF330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17" name="그림 16" descr="logo_targe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0938" y="81061"/>
            <a:ext cx="2035201" cy="754360"/>
          </a:xfrm>
          <a:prstGeom prst="rect">
            <a:avLst/>
          </a:prstGeom>
        </p:spPr>
      </p:pic>
      <p:grpSp>
        <p:nvGrpSpPr>
          <p:cNvPr id="2" name="그룹 33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18" name="직사각형 17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9" name="직사각형 18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20" name="직사각형 19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21" name="직사각형 20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23" name="TextBox 22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24" name="TextBox 23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25" name="TextBox 24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  <p:sp>
        <p:nvSpPr>
          <p:cNvPr id="27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fld id="{3B5719D5-7045-4B9A-944D-4C1E0276FBDF}" type="slidenum">
              <a:rPr lang="ko-KR" altLang="en-US" sz="1600" smtClean="0">
                <a:latin typeface="ChollaWide" pitchFamily="2" charset="0"/>
              </a:rPr>
              <a:pPr/>
              <a:t>‹#›</a:t>
            </a:fld>
            <a:endParaRPr lang="ko-KR" altLang="en-US" sz="1600" dirty="0">
              <a:latin typeface="ChollaWide" pitchFamily="2" charset="0"/>
            </a:endParaRPr>
          </a:p>
        </p:txBody>
      </p:sp>
      <p:sp>
        <p:nvSpPr>
          <p:cNvPr id="28" name="직사각형 27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5" name="TextBox 34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Target 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6" name="TextBox 35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7" name="TextBox 36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43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grpSp>
        <p:nvGrpSpPr>
          <p:cNvPr id="3" name="그룹 28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31" name="한쪽 모서리가 잘린 사각형 30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33" name="TextBox 32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FF33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FF33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FF3300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0" name="직사각형 29"/>
          <p:cNvSpPr/>
          <p:nvPr userDrawn="1"/>
        </p:nvSpPr>
        <p:spPr>
          <a:xfrm>
            <a:off x="231746" y="939801"/>
            <a:ext cx="965989" cy="211138"/>
          </a:xfrm>
          <a:prstGeom prst="rect">
            <a:avLst/>
          </a:prstGeom>
          <a:gradFill>
            <a:gsLst>
              <a:gs pos="90000">
                <a:srgbClr val="FF3300"/>
              </a:gs>
              <a:gs pos="10000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직사각형 7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17" name="그림 16" descr="logo_targe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0938" y="81061"/>
            <a:ext cx="2035201" cy="754360"/>
          </a:xfrm>
          <a:prstGeom prst="rect">
            <a:avLst/>
          </a:prstGeom>
        </p:spPr>
      </p:pic>
      <p:grpSp>
        <p:nvGrpSpPr>
          <p:cNvPr id="2" name="그룹 25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18" name="직사각형 17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9" name="직사각형 18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20" name="직사각형 19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21" name="직사각형 20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23" name="TextBox 22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24" name="TextBox 23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25" name="TextBox 24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  <p:sp>
        <p:nvSpPr>
          <p:cNvPr id="27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fld id="{3B5719D5-7045-4B9A-944D-4C1E0276FBDF}" type="slidenum">
              <a:rPr lang="ko-KR" altLang="en-US" sz="1600" smtClean="0">
                <a:latin typeface="ChollaWide" pitchFamily="2" charset="0"/>
              </a:rPr>
              <a:pPr/>
              <a:t>‹#›</a:t>
            </a:fld>
            <a:endParaRPr lang="ko-KR" altLang="en-US" sz="1600" dirty="0">
              <a:latin typeface="ChollaWide" pitchFamily="2" charset="0"/>
            </a:endParaRPr>
          </a:p>
        </p:txBody>
      </p:sp>
      <p:sp>
        <p:nvSpPr>
          <p:cNvPr id="28" name="직사각형 27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5" name="TextBox 34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Target 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6" name="TextBox 35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7" name="TextBox 36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43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0" name="직사각형 29"/>
          <p:cNvSpPr/>
          <p:nvPr userDrawn="1"/>
        </p:nvSpPr>
        <p:spPr>
          <a:xfrm>
            <a:off x="231746" y="939801"/>
            <a:ext cx="965989" cy="211138"/>
          </a:xfrm>
          <a:prstGeom prst="rect">
            <a:avLst/>
          </a:prstGeom>
          <a:gradFill>
            <a:gsLst>
              <a:gs pos="90000">
                <a:srgbClr val="FF3300"/>
              </a:gs>
              <a:gs pos="10000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직사각형 7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17" name="그림 16" descr="logo_targe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0938" y="81061"/>
            <a:ext cx="2035201" cy="754360"/>
          </a:xfrm>
          <a:prstGeom prst="rect">
            <a:avLst/>
          </a:prstGeom>
        </p:spPr>
      </p:pic>
      <p:sp>
        <p:nvSpPr>
          <p:cNvPr id="27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fld id="{3B5719D5-7045-4B9A-944D-4C1E0276FBDF}" type="slidenum">
              <a:rPr lang="ko-KR" altLang="en-US" sz="1600" smtClean="0">
                <a:latin typeface="ChollaWide" pitchFamily="2" charset="0"/>
              </a:rPr>
              <a:pPr/>
              <a:t>‹#›</a:t>
            </a:fld>
            <a:endParaRPr lang="ko-KR" altLang="en-US" sz="1600" dirty="0">
              <a:latin typeface="ChollaWide" pitchFamily="2" charset="0"/>
            </a:endParaRPr>
          </a:p>
        </p:txBody>
      </p:sp>
      <p:sp>
        <p:nvSpPr>
          <p:cNvPr id="28" name="직사각형 27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5" name="TextBox 34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Target 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6" name="TextBox 35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7" name="TextBox 36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43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grpSp>
        <p:nvGrpSpPr>
          <p:cNvPr id="2" name="그룹 25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29" name="직사각형 28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31" name="직사각형 30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2" name="직사각형 31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33" name="직사각형 32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34" name="TextBox 33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2" name="TextBox 41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Innovation Cases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 userDrawn="1"/>
        </p:nvSpPr>
        <p:spPr>
          <a:xfrm>
            <a:off x="1389422" y="939801"/>
            <a:ext cx="1044685" cy="428625"/>
          </a:xfrm>
          <a:prstGeom prst="rect">
            <a:avLst/>
          </a:prstGeom>
          <a:gradFill>
            <a:gsLst>
              <a:gs pos="90000">
                <a:srgbClr val="FF9933"/>
              </a:gs>
              <a:gs pos="10000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 descr="logo_produc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0" y="82800"/>
            <a:ext cx="2039626" cy="756000"/>
          </a:xfrm>
          <a:prstGeom prst="rect">
            <a:avLst/>
          </a:prstGeom>
        </p:spPr>
      </p:pic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Product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6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sp>
        <p:nvSpPr>
          <p:cNvPr id="38" name="직사각형 37"/>
          <p:cNvSpPr/>
          <p:nvPr userDrawn="1"/>
        </p:nvSpPr>
        <p:spPr>
          <a:xfrm>
            <a:off x="1" y="5219700"/>
            <a:ext cx="6499225" cy="288801"/>
          </a:xfrm>
          <a:prstGeom prst="rect">
            <a:avLst/>
          </a:prstGeom>
          <a:solidFill>
            <a:srgbClr val="FF9933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9" name="그룹 38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40" name="한쪽 모서리가 잘린 사각형 39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FF9933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FF9933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FF9933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4" name="그룹 33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50" name="직사각형 49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52" name="직사각형 51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3" name="직사각형 52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TextBox 53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5" name="TextBox 54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Trend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6" name="TextBox 55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57" name="TextBox 56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5" name="직사각형 34"/>
          <p:cNvSpPr/>
          <p:nvPr userDrawn="1"/>
        </p:nvSpPr>
        <p:spPr>
          <a:xfrm>
            <a:off x="1389422" y="939801"/>
            <a:ext cx="1044685" cy="428625"/>
          </a:xfrm>
          <a:prstGeom prst="rect">
            <a:avLst/>
          </a:prstGeom>
          <a:gradFill>
            <a:gsLst>
              <a:gs pos="90000">
                <a:srgbClr val="FF9933"/>
              </a:gs>
              <a:gs pos="10000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 descr="logo_produc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0" y="82800"/>
            <a:ext cx="2039626" cy="756000"/>
          </a:xfrm>
          <a:prstGeom prst="rect">
            <a:avLst/>
          </a:prstGeom>
        </p:spPr>
      </p:pic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Product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6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sp>
        <p:nvSpPr>
          <p:cNvPr id="38" name="직사각형 37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FF9933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" name="그룹 38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40" name="한쪽 모서리가 잘린 사각형 39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FF9933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FF9933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FF9933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" name="그룹 33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50" name="직사각형 49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1" name="직사각형 50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52" name="직사각형 51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3" name="직사각형 52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4" name="TextBox 53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5" name="TextBox 54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Trend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6" name="TextBox 55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57" name="TextBox 56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5" name="직사각형 34"/>
          <p:cNvSpPr/>
          <p:nvPr userDrawn="1"/>
        </p:nvSpPr>
        <p:spPr>
          <a:xfrm>
            <a:off x="1389422" y="939801"/>
            <a:ext cx="1044685" cy="211138"/>
          </a:xfrm>
          <a:prstGeom prst="rect">
            <a:avLst/>
          </a:prstGeom>
          <a:gradFill>
            <a:gsLst>
              <a:gs pos="90000">
                <a:srgbClr val="FF9933"/>
              </a:gs>
              <a:gs pos="10000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 descr="logo_produc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0" y="82800"/>
            <a:ext cx="2039626" cy="756000"/>
          </a:xfrm>
          <a:prstGeom prst="rect">
            <a:avLst/>
          </a:prstGeom>
        </p:spPr>
      </p:pic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Product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6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grpSp>
        <p:nvGrpSpPr>
          <p:cNvPr id="2" name="그룹 24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26" name="직사각형 2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4" name="직사각형 33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37" name="직사각형 36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2" name="직사각형 41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3" name="TextBox 42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6" name="TextBox 45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5" name="직사각형 34"/>
          <p:cNvSpPr/>
          <p:nvPr userDrawn="1"/>
        </p:nvSpPr>
        <p:spPr>
          <a:xfrm>
            <a:off x="1389422" y="939801"/>
            <a:ext cx="1044685" cy="211138"/>
          </a:xfrm>
          <a:prstGeom prst="rect">
            <a:avLst/>
          </a:prstGeom>
          <a:gradFill>
            <a:gsLst>
              <a:gs pos="90000">
                <a:srgbClr val="FF9933"/>
              </a:gs>
              <a:gs pos="10000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 descr="logo_produc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0" y="82800"/>
            <a:ext cx="2039626" cy="756000"/>
          </a:xfrm>
          <a:prstGeom prst="rect">
            <a:avLst/>
          </a:prstGeom>
        </p:spPr>
      </p:pic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Product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6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grpSp>
        <p:nvGrpSpPr>
          <p:cNvPr id="2" name="그룹 25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41" name="직사각형 40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2" name="직사각형 41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3" name="직사각형 42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4" name="직사각형 43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6" name="TextBox 45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Innovation Cases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48" name="TextBox 47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직사각형 7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hanne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2550945" y="939801"/>
            <a:ext cx="965989" cy="428625"/>
          </a:xfrm>
          <a:prstGeom prst="rect">
            <a:avLst/>
          </a:prstGeom>
          <a:gradFill>
            <a:gsLst>
              <a:gs pos="90000">
                <a:srgbClr val="FFCC00"/>
              </a:gs>
              <a:gs pos="100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Channel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9" name="직사각형 38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FFCC0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" name="그룹 39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41" name="한쪽 모서리가 잘린 사각형 40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50" name="TextBox 49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FFCC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FFCC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FFCC00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" name="그룹 33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51" name="직사각형 50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2" name="직사각형 51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53" name="직사각형 52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4" name="직사각형 53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5" name="TextBox 54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6" name="TextBox 55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7" name="TextBox 56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58" name="TextBox 57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hanne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2550945" y="939801"/>
            <a:ext cx="965989" cy="211138"/>
          </a:xfrm>
          <a:prstGeom prst="rect">
            <a:avLst/>
          </a:prstGeom>
          <a:gradFill>
            <a:gsLst>
              <a:gs pos="90000">
                <a:srgbClr val="FFCC00"/>
              </a:gs>
              <a:gs pos="100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Channel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" name="그룹 24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26" name="직사각형 2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4" name="직사각형 33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38" name="직사각형 37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3" name="직사각형 42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6" name="TextBox 45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hanne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2550945" y="939801"/>
            <a:ext cx="965989" cy="211138"/>
          </a:xfrm>
          <a:prstGeom prst="rect">
            <a:avLst/>
          </a:prstGeom>
          <a:gradFill>
            <a:gsLst>
              <a:gs pos="90000">
                <a:srgbClr val="FFCC00"/>
              </a:gs>
              <a:gs pos="100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Channel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" name="그룹 39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41" name="직사각형 40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2" name="직사각형 41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7" name="직사각형 46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8" name="직사각형 47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9" name="TextBox 48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0" name="TextBox 49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Innovation Cases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52" name="TextBox 51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직사각형 7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41" name="그림 40" descr="logo_fina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3706559" y="939801"/>
            <a:ext cx="965989" cy="428625"/>
          </a:xfrm>
          <a:prstGeom prst="rect">
            <a:avLst/>
          </a:prstGeom>
          <a:gradFill>
            <a:gsLst>
              <a:gs pos="90000">
                <a:srgbClr val="99CC00"/>
              </a:gs>
              <a:gs pos="100000">
                <a:schemeClr val="accent3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Finance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7" name="직사각형 36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99CC0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" name="그룹 37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39" name="한쪽 모서리가 잘린 사각형 38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50" name="TextBox 49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99CC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99CC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99CC00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" name="그룹 33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51" name="직사각형 50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2" name="직사각형 51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53" name="직사각형 52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4" name="직사각형 53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5" name="TextBox 54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6" name="TextBox 55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7" name="TextBox 56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58" name="TextBox 57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41" name="그림 40" descr="logo_fina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3706559" y="939801"/>
            <a:ext cx="965989" cy="211138"/>
          </a:xfrm>
          <a:prstGeom prst="rect">
            <a:avLst/>
          </a:prstGeom>
          <a:gradFill>
            <a:gsLst>
              <a:gs pos="90000">
                <a:srgbClr val="99CC00"/>
              </a:gs>
              <a:gs pos="100000">
                <a:schemeClr val="accent3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Finance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" name="그룹 24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26" name="직사각형 2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4" name="직사각형 33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2" name="직사각형 41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3" name="직사각형 42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6" name="TextBox 45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41" name="그림 40" descr="logo_fina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3706559" y="939801"/>
            <a:ext cx="965989" cy="211138"/>
          </a:xfrm>
          <a:prstGeom prst="rect">
            <a:avLst/>
          </a:prstGeom>
          <a:gradFill>
            <a:gsLst>
              <a:gs pos="90000">
                <a:srgbClr val="99CC00"/>
              </a:gs>
              <a:gs pos="100000">
                <a:schemeClr val="accent3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Finance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" name="그룹 37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39" name="직사각형 38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0" name="직사각형 39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7" name="직사각형 46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8" name="직사각형 47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9" name="TextBox 48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0" name="TextBox 49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Innovation Cases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52" name="TextBox 51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ommunicatio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4888571" y="939801"/>
            <a:ext cx="1321902" cy="428625"/>
          </a:xfrm>
          <a:prstGeom prst="rect">
            <a:avLst/>
          </a:prstGeom>
          <a:gradFill>
            <a:gsLst>
              <a:gs pos="90000">
                <a:srgbClr val="6699FF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Communication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직사각형 32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6699FF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" name="그룹 33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35" name="한쪽 모서리가 잘린 사각형 34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46" name="TextBox 45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6699FF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6699FF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6699FF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6" name="그룹 29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47" name="직사각형 46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8" name="직사각형 47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9" name="직사각형 48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0" name="직사각형 49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2" name="TextBox 51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3" name="TextBox 52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54" name="TextBox 53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 userDrawn="1"/>
        </p:nvSpPr>
        <p:spPr>
          <a:xfrm>
            <a:off x="1389422" y="939801"/>
            <a:ext cx="1044685" cy="211138"/>
          </a:xfrm>
          <a:prstGeom prst="rect">
            <a:avLst/>
          </a:prstGeom>
          <a:gradFill>
            <a:gsLst>
              <a:gs pos="90000">
                <a:srgbClr val="FF9933"/>
              </a:gs>
              <a:gs pos="10000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 descr="logo_produc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0" y="82800"/>
            <a:ext cx="2039626" cy="756000"/>
          </a:xfrm>
          <a:prstGeom prst="rect">
            <a:avLst/>
          </a:prstGeom>
        </p:spPr>
      </p:pic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Product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6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grpSp>
        <p:nvGrpSpPr>
          <p:cNvPr id="25" name="그룹 24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26" name="직사각형 2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직사각형 33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7" name="직사각형 36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2" name="직사각형 41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TextBox 42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6" name="TextBox 45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ommunicatio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4888571" y="939801"/>
            <a:ext cx="1321902" cy="211138"/>
          </a:xfrm>
          <a:prstGeom prst="rect">
            <a:avLst/>
          </a:prstGeom>
          <a:gradFill>
            <a:gsLst>
              <a:gs pos="90000">
                <a:srgbClr val="6699FF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Communication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" name="그룹 29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38" name="직사각형 37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9" name="직사각형 38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0" name="직사각형 39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1" name="직사각형 40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2" name="TextBox 41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3" name="TextBox 42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ommunicatio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4888571" y="939801"/>
            <a:ext cx="1321902" cy="211138"/>
          </a:xfrm>
          <a:prstGeom prst="rect">
            <a:avLst/>
          </a:prstGeom>
          <a:gradFill>
            <a:gsLst>
              <a:gs pos="90000">
                <a:srgbClr val="6699FF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Communication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" name="그룹 33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35" name="직사각형 34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36" name="직사각형 3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5" name="직사각형 44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6" name="직사각형 45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8" name="TextBox 47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9" name="TextBox 48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Innovation Cases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50" name="TextBox 49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522841" y="6516614"/>
            <a:ext cx="455257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servi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6383733" y="939801"/>
            <a:ext cx="965989" cy="428625"/>
          </a:xfrm>
          <a:prstGeom prst="rect">
            <a:avLst/>
          </a:prstGeom>
          <a:gradFill>
            <a:gsLst>
              <a:gs pos="90000">
                <a:srgbClr val="336699"/>
              </a:gs>
              <a:gs pos="10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Service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직사각형 32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336699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" name="그룹 33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35" name="한쪽 모서리가 잘린 사각형 34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46" name="TextBox 45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336699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336699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336699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6" name="그룹 29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47" name="직사각형 46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8" name="직사각형 47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9" name="직사각형 48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0" name="직사각형 49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2" name="TextBox 51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3" name="TextBox 52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54" name="TextBox 53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522841" y="6516614"/>
            <a:ext cx="455257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servi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6383733" y="939801"/>
            <a:ext cx="965989" cy="211138"/>
          </a:xfrm>
          <a:prstGeom prst="rect">
            <a:avLst/>
          </a:prstGeom>
          <a:gradFill>
            <a:gsLst>
              <a:gs pos="90000">
                <a:srgbClr val="336699"/>
              </a:gs>
              <a:gs pos="10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Service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" name="그룹 29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38" name="직사각형 37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9" name="직사각형 38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0" name="직사각형 39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1" name="직사각형 40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2" name="TextBox 41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3" name="TextBox 42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522841" y="6516614"/>
            <a:ext cx="455257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servi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6383733" y="939801"/>
            <a:ext cx="965989" cy="211138"/>
          </a:xfrm>
          <a:prstGeom prst="rect">
            <a:avLst/>
          </a:prstGeom>
          <a:gradFill>
            <a:gsLst>
              <a:gs pos="90000">
                <a:srgbClr val="336699"/>
              </a:gs>
              <a:gs pos="10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Service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" name="그룹 33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35" name="직사각형 34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36" name="직사각형 3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5" name="직사각형 44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6" name="직사각형 45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8" name="TextBox 47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9" name="TextBox 48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Innovation Cases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50" name="TextBox 49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experie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  <a:effectLst/>
        </p:spPr>
      </p:pic>
      <p:sp>
        <p:nvSpPr>
          <p:cNvPr id="32" name="직사각형 31"/>
          <p:cNvSpPr/>
          <p:nvPr userDrawn="1"/>
        </p:nvSpPr>
        <p:spPr>
          <a:xfrm>
            <a:off x="7578624" y="939801"/>
            <a:ext cx="1080120" cy="428625"/>
          </a:xfrm>
          <a:prstGeom prst="rect">
            <a:avLst/>
          </a:prstGeom>
          <a:gradFill>
            <a:gsLst>
              <a:gs pos="90000">
                <a:srgbClr val="9900FF"/>
              </a:gs>
              <a:gs pos="100000">
                <a:schemeClr val="accent4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Experience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직사각형 32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9900FF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" name="그룹 33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35" name="한쪽 모서리가 잘린 사각형 34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46" name="TextBox 45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9900FF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9900FF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9900FF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6" name="그룹 29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47" name="직사각형 46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8" name="직사각형 47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9" name="직사각형 48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0" name="직사각형 49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2" name="TextBox 51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3" name="TextBox 52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54" name="TextBox 53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experie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  <a:effectLst/>
        </p:spPr>
      </p:pic>
      <p:sp>
        <p:nvSpPr>
          <p:cNvPr id="32" name="직사각형 31"/>
          <p:cNvSpPr/>
          <p:nvPr userDrawn="1"/>
        </p:nvSpPr>
        <p:spPr>
          <a:xfrm>
            <a:off x="7578624" y="939801"/>
            <a:ext cx="1080120" cy="211138"/>
          </a:xfrm>
          <a:prstGeom prst="rect">
            <a:avLst/>
          </a:prstGeom>
          <a:gradFill>
            <a:gsLst>
              <a:gs pos="90000">
                <a:srgbClr val="9900FF"/>
              </a:gs>
              <a:gs pos="100000">
                <a:schemeClr val="accent4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Experience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" name="그룹 29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38" name="직사각형 37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9" name="직사각형 38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0" name="직사각형 39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1" name="직사각형 40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2" name="TextBox 41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3" name="TextBox 42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experie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  <a:effectLst/>
        </p:spPr>
      </p:pic>
      <p:sp>
        <p:nvSpPr>
          <p:cNvPr id="32" name="직사각형 31"/>
          <p:cNvSpPr/>
          <p:nvPr userDrawn="1"/>
        </p:nvSpPr>
        <p:spPr>
          <a:xfrm>
            <a:off x="7578624" y="939801"/>
            <a:ext cx="1080120" cy="211138"/>
          </a:xfrm>
          <a:prstGeom prst="rect">
            <a:avLst/>
          </a:prstGeom>
          <a:gradFill>
            <a:gsLst>
              <a:gs pos="90000">
                <a:srgbClr val="9900FF"/>
              </a:gs>
              <a:gs pos="100000">
                <a:schemeClr val="accent4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Experience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" name="그룹 33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35" name="직사각형 34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36" name="직사각형 3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5" name="직사각형 44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6" name="직사각형 45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8" name="TextBox 47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9" name="TextBox 48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Innovation Cases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50" name="TextBox 49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 userDrawn="1"/>
        </p:nvSpPr>
        <p:spPr>
          <a:xfrm>
            <a:off x="1389422" y="939801"/>
            <a:ext cx="1044685" cy="211138"/>
          </a:xfrm>
          <a:prstGeom prst="rect">
            <a:avLst/>
          </a:prstGeom>
          <a:gradFill>
            <a:gsLst>
              <a:gs pos="90000">
                <a:srgbClr val="FF9933"/>
              </a:gs>
              <a:gs pos="10000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 descr="logo_produc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0" y="82800"/>
            <a:ext cx="2039626" cy="756000"/>
          </a:xfrm>
          <a:prstGeom prst="rect">
            <a:avLst/>
          </a:prstGeom>
        </p:spPr>
      </p:pic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Product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6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grpSp>
        <p:nvGrpSpPr>
          <p:cNvPr id="26" name="그룹 25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41" name="직사각형 40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2" name="직사각형 41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직사각형 42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4" name="직사각형 43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6" name="TextBox 45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Innovation</a:t>
              </a:r>
              <a:r>
                <a:rPr lang="en-US" altLang="ko-KR" sz="1400" baseline="0" dirty="0" smtClean="0">
                  <a:solidFill>
                    <a:schemeClr val="bg1"/>
                  </a:solidFill>
                  <a:latin typeface="ChollaWide" pitchFamily="2" charset="0"/>
                </a:rPr>
                <a:t> Cases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48" name="TextBox 47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4" name="그림 3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7" name="그림 6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8" name="그림 7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sp>
        <p:nvSpPr>
          <p:cNvPr id="5" name="직사각형 4"/>
          <p:cNvSpPr/>
          <p:nvPr userDrawn="1"/>
        </p:nvSpPr>
        <p:spPr>
          <a:xfrm>
            <a:off x="0" y="6551613"/>
            <a:ext cx="9972675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>
                  <a:lumMod val="65000"/>
                  <a:lumOff val="35000"/>
                </a:prstClr>
              </a:solidFill>
              <a:latin typeface="ChollaWide" pitchFamily="2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 userDrawn="1"/>
        </p:nvSpPr>
        <p:spPr bwMode="auto">
          <a:xfrm>
            <a:off x="1014" y="6551613"/>
            <a:ext cx="649821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 latinLnBrk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1000" kern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hollaWide" pitchFamily="2" charset="0"/>
                <a:ea typeface="굴림" charset="-127"/>
              </a:rPr>
              <a:t>COPYRIGHT</a:t>
            </a:r>
            <a:br>
              <a:rPr lang="en-US" altLang="ko-KR" sz="1000" kern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hollaWide" pitchFamily="2" charset="0"/>
                <a:ea typeface="굴림" charset="-127"/>
              </a:rPr>
            </a:br>
            <a:r>
              <a:rPr lang="en-US" altLang="ko-KR" sz="1000" kern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hollaWide" pitchFamily="2" charset="0"/>
                <a:ea typeface="굴림" charset="-127"/>
              </a:rPr>
              <a:t>Please share only with your immediate team</a:t>
            </a:r>
          </a:p>
        </p:txBody>
      </p:sp>
      <p:sp>
        <p:nvSpPr>
          <p:cNvPr id="10" name="Text Box 26"/>
          <p:cNvSpPr txBox="1">
            <a:spLocks noChangeArrowheads="1"/>
          </p:cNvSpPr>
          <p:nvPr userDrawn="1"/>
        </p:nvSpPr>
        <p:spPr bwMode="auto">
          <a:xfrm>
            <a:off x="6391275" y="6596063"/>
            <a:ext cx="3581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 altLang="ko-KR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hollaWide" pitchFamily="2" charset="0"/>
                <a:ea typeface="굴림" charset="-127"/>
              </a:rPr>
              <a:t>Copyright </a:t>
            </a:r>
            <a:r>
              <a:rPr lang="en-US" altLang="ko-KR" sz="1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hollaWide" pitchFamily="2" charset="0"/>
                <a:ea typeface="굴림" charset="-127"/>
              </a:rPr>
              <a:t>©</a:t>
            </a:r>
            <a:r>
              <a:rPr lang="en-US" altLang="ko-KR" sz="10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ChollaWide" pitchFamily="2" charset="0"/>
                <a:ea typeface="굴림" charset="-127"/>
              </a:rPr>
              <a:t>Crevate</a:t>
            </a:r>
            <a:r>
              <a:rPr lang="en-US" altLang="ko-KR" sz="1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hollaWide" pitchFamily="2" charset="0"/>
                <a:ea typeface="굴림" charset="-127"/>
              </a:rPr>
              <a:t>.    All </a:t>
            </a:r>
            <a:r>
              <a:rPr lang="en-US" altLang="ko-KR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hollaWide" pitchFamily="2" charset="0"/>
                <a:ea typeface="굴림" charset="-127"/>
              </a:rPr>
              <a:t>Rights Reserved</a:t>
            </a: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7" name="그림 6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8" name="그림 7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sp>
        <p:nvSpPr>
          <p:cNvPr id="5" name="직사각형 4"/>
          <p:cNvSpPr/>
          <p:nvPr userDrawn="1"/>
        </p:nvSpPr>
        <p:spPr>
          <a:xfrm>
            <a:off x="0" y="6551613"/>
            <a:ext cx="9972675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>
                  <a:lumMod val="65000"/>
                  <a:lumOff val="35000"/>
                </a:prstClr>
              </a:solidFill>
              <a:latin typeface="ChollaWide" pitchFamily="2" charset="0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슬라이드 번호 개체 틀 25"/>
          <p:cNvSpPr>
            <a:spLocks noGrp="1"/>
          </p:cNvSpPr>
          <p:nvPr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3" name="직사각형 2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grpSp>
        <p:nvGrpSpPr>
          <p:cNvPr id="4" name="그룹 24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26" name="직사각형 2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직사각형 26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28" name="직사각형 27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29" name="직사각형 28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0" name="TextBox 29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31" name="TextBox 30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32" name="TextBox 31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33" name="TextBox 32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슬라이드 번호 개체 틀 25"/>
          <p:cNvSpPr>
            <a:spLocks noGrp="1"/>
          </p:cNvSpPr>
          <p:nvPr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3" name="직사각형 2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grpSp>
        <p:nvGrpSpPr>
          <p:cNvPr id="4" name="그룹 24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26" name="직사각형 2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직사각형 26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28" name="직사각형 27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29" name="직사각형 28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0" name="TextBox 29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31" name="TextBox 30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32" name="TextBox 31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33" name="TextBox 32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  <p:pic>
        <p:nvPicPr>
          <p:cNvPr id="16" name="그림 15" descr="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sp>
        <p:nvSpPr>
          <p:cNvPr id="25" name="Rectangle 1"/>
          <p:cNvSpPr>
            <a:spLocks/>
          </p:cNvSpPr>
          <p:nvPr userDrawn="1"/>
        </p:nvSpPr>
        <p:spPr bwMode="auto">
          <a:xfrm>
            <a:off x="0" y="6551613"/>
            <a:ext cx="9558338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30" name="직사각형 29"/>
          <p:cNvSpPr/>
          <p:nvPr userDrawn="1"/>
        </p:nvSpPr>
        <p:spPr>
          <a:xfrm>
            <a:off x="-1" y="6551613"/>
            <a:ext cx="63184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100" dirty="0" smtClean="0">
                <a:solidFill>
                  <a:srgbClr val="3F3F3F"/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7 Type Innovation Report Sample ©2012 CREVATE </a:t>
            </a:r>
            <a:r>
              <a:rPr lang="en-US" altLang="ko-KR" sz="1100" dirty="0" err="1" smtClean="0">
                <a:solidFill>
                  <a:srgbClr val="3F3F3F"/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Partners,Inc</a:t>
            </a:r>
            <a:r>
              <a:rPr lang="en-US" altLang="ko-KR" sz="1100" dirty="0" smtClean="0">
                <a:solidFill>
                  <a:srgbClr val="3F3F3F"/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. All rights reserved.  </a:t>
            </a:r>
            <a:endParaRPr lang="ko-KR" altLang="en-US" sz="110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25" name="Rectangle 1"/>
          <p:cNvSpPr>
            <a:spLocks/>
          </p:cNvSpPr>
          <p:nvPr userDrawn="1"/>
        </p:nvSpPr>
        <p:spPr bwMode="auto">
          <a:xfrm>
            <a:off x="0" y="6551613"/>
            <a:ext cx="8759825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30" name="직사각형 29"/>
          <p:cNvSpPr/>
          <p:nvPr userDrawn="1"/>
        </p:nvSpPr>
        <p:spPr>
          <a:xfrm>
            <a:off x="-1" y="6551613"/>
            <a:ext cx="63184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100" dirty="0" smtClean="0">
                <a:solidFill>
                  <a:srgbClr val="3F3F3F"/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7 Type Innovation Report Sample ©2012 CREVATE </a:t>
            </a:r>
            <a:r>
              <a:rPr lang="en-US" altLang="ko-KR" sz="1100" dirty="0" err="1" smtClean="0">
                <a:solidFill>
                  <a:srgbClr val="3F3F3F"/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Partners,Inc</a:t>
            </a:r>
            <a:r>
              <a:rPr lang="en-US" altLang="ko-KR" sz="1100" dirty="0" smtClean="0">
                <a:solidFill>
                  <a:srgbClr val="3F3F3F"/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. All rights reserved.  </a:t>
            </a:r>
            <a:endParaRPr lang="ko-KR" altLang="en-US" sz="1100" dirty="0">
              <a:solidFill>
                <a:prstClr val="black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 userDrawn="1"/>
        </p:nvGrpSpPr>
        <p:grpSpPr bwMode="auto">
          <a:xfrm>
            <a:off x="9588500" y="263786"/>
            <a:ext cx="384175" cy="384175"/>
            <a:chOff x="0" y="0"/>
            <a:chExt cx="242" cy="242"/>
          </a:xfrm>
        </p:grpSpPr>
        <p:sp>
          <p:nvSpPr>
            <p:cNvPr id="8" name="Rectangle 3"/>
            <p:cNvSpPr>
              <a:spLocks/>
            </p:cNvSpPr>
            <p:nvPr/>
          </p:nvSpPr>
          <p:spPr bwMode="auto">
            <a:xfrm>
              <a:off x="0" y="0"/>
              <a:ext cx="242" cy="242"/>
            </a:xfrm>
            <a:prstGeom prst="rect">
              <a:avLst/>
            </a:prstGeom>
            <a:solidFill>
              <a:srgbClr val="F16921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solidFill>
                  <a:prstClr val="black"/>
                </a:solidFill>
                <a:latin typeface="Lucida Grande"/>
              </a:endParaRPr>
            </a:p>
          </p:txBody>
        </p:sp>
        <p:sp>
          <p:nvSpPr>
            <p:cNvPr id="9" name="Line 4"/>
            <p:cNvSpPr>
              <a:spLocks noChangeShapeType="1"/>
            </p:cNvSpPr>
            <p:nvPr/>
          </p:nvSpPr>
          <p:spPr bwMode="auto">
            <a:xfrm flipH="1">
              <a:off x="123" y="49"/>
              <a:ext cx="1" cy="138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 rot="10800000">
              <a:off x="52" y="118"/>
              <a:ext cx="137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EE59-3F1E-42E8-94BC-28E2DD34D13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2012-01-11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EFF3-616D-48E5-AD36-B81E255EE8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7FF97-F9A2-4065-81B3-259C4B897858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2012-01-11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719D5-7045-4B9A-944D-4C1E0276FB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hanne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2550945" y="939801"/>
            <a:ext cx="965989" cy="428625"/>
          </a:xfrm>
          <a:prstGeom prst="rect">
            <a:avLst/>
          </a:prstGeom>
          <a:gradFill>
            <a:gsLst>
              <a:gs pos="90000">
                <a:srgbClr val="FFCC00"/>
              </a:gs>
              <a:gs pos="100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Channel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9" name="직사각형 38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FFCC0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0" name="그룹 39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41" name="한쪽 모서리가 잘린 사각형 40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0" name="TextBox 49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FFCC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FFCC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FFCC00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4" name="그룹 33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51" name="직사각형 50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53" name="직사각형 52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4" name="직사각형 53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TextBox 54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6" name="TextBox 55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7" name="TextBox 56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58" name="TextBox 57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hanne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2550945" y="939801"/>
            <a:ext cx="965989" cy="211138"/>
          </a:xfrm>
          <a:prstGeom prst="rect">
            <a:avLst/>
          </a:prstGeom>
          <a:gradFill>
            <a:gsLst>
              <a:gs pos="90000">
                <a:srgbClr val="FFCC00"/>
              </a:gs>
              <a:gs pos="100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Channel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5" name="그룹 24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26" name="직사각형 2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직사각형 33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8" name="직사각형 37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3" name="직사각형 42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6" name="TextBox 45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hanne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2550945" y="939801"/>
            <a:ext cx="965989" cy="211138"/>
          </a:xfrm>
          <a:prstGeom prst="rect">
            <a:avLst/>
          </a:prstGeom>
          <a:gradFill>
            <a:gsLst>
              <a:gs pos="90000">
                <a:srgbClr val="FFCC00"/>
              </a:gs>
              <a:gs pos="100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Channel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40" name="그룹 39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41" name="직사각형 40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2" name="직사각형 41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8" name="직사각형 47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9" name="TextBox 48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0" name="TextBox 49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Innovation</a:t>
              </a:r>
              <a:r>
                <a:rPr lang="en-US" altLang="ko-KR" sz="1400" baseline="0" dirty="0" smtClean="0">
                  <a:solidFill>
                    <a:schemeClr val="bg1"/>
                  </a:solidFill>
                  <a:latin typeface="ChollaWide" pitchFamily="2" charset="0"/>
                </a:rPr>
                <a:t> Cases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52" name="TextBox 51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26" Type="http://schemas.openxmlformats.org/officeDocument/2006/relationships/slideLayout" Target="../slideLayouts/slideLayout62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5" Type="http://schemas.openxmlformats.org/officeDocument/2006/relationships/slideLayout" Target="../slideLayouts/slideLayout61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29" Type="http://schemas.openxmlformats.org/officeDocument/2006/relationships/slideLayout" Target="../slideLayouts/slideLayout65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24" Type="http://schemas.openxmlformats.org/officeDocument/2006/relationships/slideLayout" Target="../slideLayouts/slideLayout60.xml"/><Relationship Id="rId32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slideLayout" Target="../slideLayouts/slideLayout59.xml"/><Relationship Id="rId28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31" Type="http://schemas.openxmlformats.org/officeDocument/2006/relationships/slideLayout" Target="../slideLayouts/slideLayout67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Relationship Id="rId27" Type="http://schemas.openxmlformats.org/officeDocument/2006/relationships/slideLayout" Target="../slideLayouts/slideLayout63.xml"/><Relationship Id="rId30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8634" y="273939"/>
            <a:ext cx="8975408" cy="1140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8634" y="1596127"/>
            <a:ext cx="8975408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8634" y="6340167"/>
            <a:ext cx="2326958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7FF97-F9A2-4065-81B3-259C4B897858}" type="datetime1">
              <a:rPr lang="ko-KR" altLang="en-US" smtClean="0"/>
              <a:pPr/>
              <a:t>2012-01-11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407331" y="6340167"/>
            <a:ext cx="315801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147084" y="6340167"/>
            <a:ext cx="2326958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rgbClr val="FF0000"/>
                </a:solidFill>
              </a:defRPr>
            </a:lvl1pPr>
          </a:lstStyle>
          <a:p>
            <a:fld id="{3B5719D5-7045-4B9A-944D-4C1E0276FB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69" r:id="rId3"/>
    <p:sldLayoutId id="2147483650" r:id="rId4"/>
    <p:sldLayoutId id="2147483659" r:id="rId5"/>
    <p:sldLayoutId id="2147483668" r:id="rId6"/>
    <p:sldLayoutId id="2147483651" r:id="rId7"/>
    <p:sldLayoutId id="2147483660" r:id="rId8"/>
    <p:sldLayoutId id="2147483670" r:id="rId9"/>
    <p:sldLayoutId id="2147483652" r:id="rId10"/>
    <p:sldLayoutId id="2147483661" r:id="rId11"/>
    <p:sldLayoutId id="2147483671" r:id="rId12"/>
    <p:sldLayoutId id="2147483653" r:id="rId13"/>
    <p:sldLayoutId id="2147483662" r:id="rId14"/>
    <p:sldLayoutId id="2147483672" r:id="rId15"/>
    <p:sldLayoutId id="2147483654" r:id="rId16"/>
    <p:sldLayoutId id="2147483663" r:id="rId17"/>
    <p:sldLayoutId id="2147483673" r:id="rId18"/>
    <p:sldLayoutId id="2147483655" r:id="rId19"/>
    <p:sldLayoutId id="2147483664" r:id="rId20"/>
    <p:sldLayoutId id="2147483674" r:id="rId21"/>
    <p:sldLayoutId id="2147483665" r:id="rId22"/>
    <p:sldLayoutId id="2147483656" r:id="rId23"/>
    <p:sldLayoutId id="2147483801" r:id="rId24"/>
    <p:sldLayoutId id="2147483802" r:id="rId25"/>
    <p:sldLayoutId id="2147483694" r:id="rId26"/>
    <p:sldLayoutId id="2147483841" r:id="rId27"/>
    <p:sldLayoutId id="2147483843" r:id="rId28"/>
    <p:sldLayoutId id="2147483847" r:id="rId29"/>
    <p:sldLayoutId id="2147483845" r:id="rId30"/>
    <p:sldLayoutId id="2147483842" r:id="rId31"/>
    <p:sldLayoutId id="2147483846" r:id="rId32"/>
    <p:sldLayoutId id="2147483844" r:id="rId33"/>
    <p:sldLayoutId id="2147483807" r:id="rId34"/>
    <p:sldLayoutId id="2147483804" r:id="rId35"/>
    <p:sldLayoutId id="2147483806" r:id="rId36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8634" y="273939"/>
            <a:ext cx="8975408" cy="1140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8634" y="1596127"/>
            <a:ext cx="8975408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8634" y="6340167"/>
            <a:ext cx="2326958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7FF97-F9A2-4065-81B3-259C4B897858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2012-01-11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407331" y="6340167"/>
            <a:ext cx="315801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147084" y="6340167"/>
            <a:ext cx="2326958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rgbClr val="FF0000"/>
                </a:solidFill>
              </a:defRPr>
            </a:lvl1pPr>
          </a:lstStyle>
          <a:p>
            <a:fld id="{3B5719D5-7045-4B9A-944D-4C1E0276FB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  <p:sldLayoutId id="2147483821" r:id="rId13"/>
    <p:sldLayoutId id="2147483822" r:id="rId14"/>
    <p:sldLayoutId id="2147483823" r:id="rId15"/>
    <p:sldLayoutId id="2147483824" r:id="rId16"/>
    <p:sldLayoutId id="2147483825" r:id="rId17"/>
    <p:sldLayoutId id="2147483826" r:id="rId18"/>
    <p:sldLayoutId id="2147483827" r:id="rId19"/>
    <p:sldLayoutId id="2147483828" r:id="rId20"/>
    <p:sldLayoutId id="2147483829" r:id="rId21"/>
    <p:sldLayoutId id="2147483830" r:id="rId22"/>
    <p:sldLayoutId id="2147483831" r:id="rId23"/>
    <p:sldLayoutId id="2147483832" r:id="rId24"/>
    <p:sldLayoutId id="2147483833" r:id="rId25"/>
    <p:sldLayoutId id="2147483834" r:id="rId26"/>
    <p:sldLayoutId id="2147483835" r:id="rId27"/>
    <p:sldLayoutId id="2147483836" r:id="rId28"/>
    <p:sldLayoutId id="2147483837" r:id="rId29"/>
    <p:sldLayoutId id="2147483838" r:id="rId30"/>
    <p:sldLayoutId id="2147483839" r:id="rId31"/>
    <p:sldLayoutId id="2147483840" r:id="rId32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4.png"/><Relationship Id="rId5" Type="http://schemas.openxmlformats.org/officeDocument/2006/relationships/image" Target="../media/image35.png"/><Relationship Id="rId4" Type="http://schemas.openxmlformats.org/officeDocument/2006/relationships/image" Target="../media/image36.png"/><Relationship Id="rId9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9.png"/><Relationship Id="rId4" Type="http://schemas.openxmlformats.org/officeDocument/2006/relationships/image" Target="../media/image32.png"/><Relationship Id="rId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jpeg"/><Relationship Id="rId7" Type="http://schemas.openxmlformats.org/officeDocument/2006/relationships/image" Target="../media/image45.gi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6551613"/>
            <a:ext cx="9972675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5"/>
          <p:cNvGrpSpPr/>
          <p:nvPr/>
        </p:nvGrpSpPr>
        <p:grpSpPr>
          <a:xfrm>
            <a:off x="-1" y="0"/>
            <a:ext cx="9972676" cy="6840538"/>
            <a:chOff x="-1" y="0"/>
            <a:chExt cx="9972676" cy="6840538"/>
          </a:xfrm>
        </p:grpSpPr>
        <p:grpSp>
          <p:nvGrpSpPr>
            <p:cNvPr id="3" name="그룹 11"/>
            <p:cNvGrpSpPr/>
            <p:nvPr/>
          </p:nvGrpSpPr>
          <p:grpSpPr>
            <a:xfrm>
              <a:off x="1" y="898525"/>
              <a:ext cx="9972674" cy="5654552"/>
              <a:chOff x="1" y="898525"/>
              <a:chExt cx="9972674" cy="5654552"/>
            </a:xfrm>
          </p:grpSpPr>
          <p:pic>
            <p:nvPicPr>
              <p:cNvPr id="8" name="Picture 2" descr="Z:\고명희\online 수정된 것\thum1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214029" y="898525"/>
                <a:ext cx="5653088" cy="5653088"/>
              </a:xfrm>
              <a:prstGeom prst="rect">
                <a:avLst/>
              </a:prstGeom>
              <a:noFill/>
            </p:spPr>
          </p:pic>
          <p:pic>
            <p:nvPicPr>
              <p:cNvPr id="10" name="Picture 2" descr="Z:\고명희\online 수정된 것\thum1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r="95864"/>
              <a:stretch>
                <a:fillRect/>
              </a:stretch>
            </p:blipFill>
            <p:spPr bwMode="auto">
              <a:xfrm>
                <a:off x="1" y="898525"/>
                <a:ext cx="2231814" cy="5653088"/>
              </a:xfrm>
              <a:prstGeom prst="rect">
                <a:avLst/>
              </a:prstGeom>
              <a:noFill/>
            </p:spPr>
          </p:pic>
          <p:pic>
            <p:nvPicPr>
              <p:cNvPr id="11" name="Picture 2" descr="Z:\고명희\online 수정된 것\thum1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96179"/>
              <a:stretch>
                <a:fillRect/>
              </a:stretch>
            </p:blipFill>
            <p:spPr bwMode="auto">
              <a:xfrm>
                <a:off x="7830653" y="899989"/>
                <a:ext cx="2142022" cy="5653088"/>
              </a:xfrm>
              <a:prstGeom prst="rect">
                <a:avLst/>
              </a:prstGeom>
              <a:noFill/>
            </p:spPr>
          </p:pic>
        </p:grpSp>
        <p:pic>
          <p:nvPicPr>
            <p:cNvPr id="13" name="Picture 2" descr="Z:\고명희\online 수정된 것\thum1.png"/>
            <p:cNvPicPr>
              <a:picLocks noChangeAspect="1" noChangeArrowheads="1"/>
            </p:cNvPicPr>
            <p:nvPr/>
          </p:nvPicPr>
          <p:blipFill>
            <a:blip r:embed="rId2" cstate="print"/>
            <a:srcRect b="97650"/>
            <a:stretch>
              <a:fillRect/>
            </a:stretch>
          </p:blipFill>
          <p:spPr bwMode="auto">
            <a:xfrm>
              <a:off x="0" y="0"/>
              <a:ext cx="9972675" cy="1150938"/>
            </a:xfrm>
            <a:prstGeom prst="rect">
              <a:avLst/>
            </a:prstGeom>
            <a:noFill/>
          </p:spPr>
        </p:pic>
        <p:pic>
          <p:nvPicPr>
            <p:cNvPr id="15" name="Picture 2" descr="Z:\고명희\online 수정된 것\thum1.png"/>
            <p:cNvPicPr>
              <a:picLocks noChangeAspect="1" noChangeArrowheads="1"/>
            </p:cNvPicPr>
            <p:nvPr/>
          </p:nvPicPr>
          <p:blipFill>
            <a:blip r:embed="rId2" cstate="print"/>
            <a:srcRect l="96179" t="97278" b="449"/>
            <a:stretch>
              <a:fillRect/>
            </a:stretch>
          </p:blipFill>
          <p:spPr bwMode="auto">
            <a:xfrm>
              <a:off x="-1" y="6419723"/>
              <a:ext cx="9972675" cy="420815"/>
            </a:xfrm>
            <a:prstGeom prst="rect">
              <a:avLst/>
            </a:prstGeom>
            <a:noFill/>
          </p:spPr>
        </p:pic>
      </p:grpSp>
      <p:pic>
        <p:nvPicPr>
          <p:cNvPr id="14" name="Picture 2" descr="Z:\고명희\online 수정된 것\thum1.png"/>
          <p:cNvPicPr>
            <a:picLocks noChangeAspect="1" noChangeArrowheads="1"/>
          </p:cNvPicPr>
          <p:nvPr/>
        </p:nvPicPr>
        <p:blipFill>
          <a:blip r:embed="rId2" cstate="print"/>
          <a:srcRect t="16567" r="95864" b="66874"/>
          <a:stretch>
            <a:fillRect/>
          </a:stretch>
        </p:blipFill>
        <p:spPr bwMode="auto">
          <a:xfrm>
            <a:off x="0" y="1836093"/>
            <a:ext cx="9972675" cy="936104"/>
          </a:xfrm>
          <a:prstGeom prst="rect">
            <a:avLst/>
          </a:prstGeom>
          <a:noFill/>
        </p:spPr>
      </p:pic>
      <p:sp>
        <p:nvSpPr>
          <p:cNvPr id="18" name="직사각형 17"/>
          <p:cNvSpPr/>
          <p:nvPr/>
        </p:nvSpPr>
        <p:spPr>
          <a:xfrm>
            <a:off x="1205917" y="898525"/>
            <a:ext cx="74888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rgbClr val="FF9933"/>
                </a:solidFill>
                <a:latin typeface="ChollaWide" pitchFamily="2" charset="0"/>
                <a:ea typeface="아리따M" pitchFamily="18" charset="-127"/>
              </a:rPr>
              <a:t>7 Type Innovation Report 2012 </a:t>
            </a:r>
          </a:p>
          <a:p>
            <a:pPr algn="ctr"/>
            <a:r>
              <a:rPr lang="en-US" altLang="ko-KR" sz="2400" dirty="0" smtClean="0">
                <a:solidFill>
                  <a:srgbClr val="FF9933"/>
                </a:solidFill>
                <a:latin typeface="ChollaWide" pitchFamily="2" charset="0"/>
                <a:ea typeface="아리따M" pitchFamily="18" charset="-127"/>
              </a:rPr>
              <a:t>Sample Version. </a:t>
            </a:r>
          </a:p>
          <a:p>
            <a:pPr algn="ctr"/>
            <a:endParaRPr lang="en-US" altLang="ko-KR" sz="2400" dirty="0" smtClean="0">
              <a:solidFill>
                <a:srgbClr val="FF9933"/>
              </a:solidFill>
              <a:latin typeface="ChollaWide" pitchFamily="2" charset="0"/>
              <a:ea typeface="아리따M" pitchFamily="18" charset="-127"/>
            </a:endParaRPr>
          </a:p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글로벌 최신 사례 및 </a:t>
            </a:r>
            <a:r>
              <a:rPr lang="en-US" altLang="ko-KR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Insight</a:t>
            </a:r>
            <a:r>
              <a:rPr lang="ko-KR" altLang="en-US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를 제공합니다</a:t>
            </a:r>
            <a:r>
              <a:rPr lang="en-US" altLang="ko-KR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. </a:t>
            </a:r>
            <a:r>
              <a:rPr lang="ko-KR" altLang="en-US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 </a:t>
            </a:r>
            <a:endParaRPr lang="en-US" altLang="ko-KR" sz="1600" dirty="0" smtClean="0">
              <a:solidFill>
                <a:schemeClr val="bg1"/>
              </a:solidFill>
              <a:latin typeface="ChollaWide" pitchFamily="2" charset="0"/>
              <a:ea typeface="아리따M" pitchFamily="18" charset="-127"/>
            </a:endParaRPr>
          </a:p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 7 Type Innovation</a:t>
            </a:r>
            <a:r>
              <a:rPr lang="ko-KR" altLang="en-US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이 주는 독자적인 </a:t>
            </a:r>
            <a:r>
              <a:rPr lang="en-US" altLang="ko-KR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Tool</a:t>
            </a:r>
            <a:r>
              <a:rPr lang="ko-KR" altLang="en-US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을 이용해 </a:t>
            </a:r>
            <a:endParaRPr lang="en-US" altLang="ko-KR" sz="1600" dirty="0" smtClean="0">
              <a:solidFill>
                <a:schemeClr val="bg1"/>
              </a:solidFill>
              <a:latin typeface="ChollaWide" pitchFamily="2" charset="0"/>
              <a:ea typeface="아리따M" pitchFamily="18" charset="-127"/>
            </a:endParaRPr>
          </a:p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2012</a:t>
            </a:r>
            <a:r>
              <a:rPr lang="ko-KR" altLang="en-US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년</a:t>
            </a:r>
            <a:r>
              <a:rPr lang="en-US" altLang="ko-KR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,</a:t>
            </a:r>
            <a:r>
              <a:rPr lang="ko-KR" altLang="en-US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 창의적인 혁신을 시도해 보세요</a:t>
            </a:r>
            <a:r>
              <a:rPr lang="en-US" altLang="ko-KR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! 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grpSp>
        <p:nvGrpSpPr>
          <p:cNvPr id="23" name="그룹 22"/>
          <p:cNvGrpSpPr/>
          <p:nvPr/>
        </p:nvGrpSpPr>
        <p:grpSpPr>
          <a:xfrm>
            <a:off x="305817" y="6214949"/>
            <a:ext cx="971550" cy="320789"/>
            <a:chOff x="305817" y="6214949"/>
            <a:chExt cx="971550" cy="320789"/>
          </a:xfrm>
        </p:grpSpPr>
        <p:pic>
          <p:nvPicPr>
            <p:cNvPr id="24" name="Picture 6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5817" y="6384925"/>
              <a:ext cx="971550" cy="1508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pSp>
          <p:nvGrpSpPr>
            <p:cNvPr id="25" name="그룹 21"/>
            <p:cNvGrpSpPr/>
            <p:nvPr/>
          </p:nvGrpSpPr>
          <p:grpSpPr>
            <a:xfrm>
              <a:off x="701877" y="6214949"/>
              <a:ext cx="144000" cy="144000"/>
              <a:chOff x="674589" y="6084565"/>
              <a:chExt cx="216000" cy="216024"/>
            </a:xfrm>
          </p:grpSpPr>
          <p:cxnSp>
            <p:nvCxnSpPr>
              <p:cNvPr id="26" name="직선 연결선 25"/>
              <p:cNvCxnSpPr/>
              <p:nvPr/>
            </p:nvCxnSpPr>
            <p:spPr>
              <a:xfrm>
                <a:off x="773869" y="6084565"/>
                <a:ext cx="0" cy="216024"/>
              </a:xfrm>
              <a:prstGeom prst="line">
                <a:avLst/>
              </a:prstGeom>
              <a:ln w="19050">
                <a:solidFill>
                  <a:srgbClr val="F16921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7" name="직선 연결선 26"/>
              <p:cNvCxnSpPr/>
              <p:nvPr/>
            </p:nvCxnSpPr>
            <p:spPr>
              <a:xfrm>
                <a:off x="674589" y="6172103"/>
                <a:ext cx="216000" cy="0"/>
              </a:xfrm>
              <a:prstGeom prst="line">
                <a:avLst/>
              </a:prstGeom>
              <a:ln w="19050">
                <a:solidFill>
                  <a:srgbClr val="F16921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8" name="Group 2"/>
          <p:cNvGrpSpPr>
            <a:grpSpLocks/>
          </p:cNvGrpSpPr>
          <p:nvPr/>
        </p:nvGrpSpPr>
        <p:grpSpPr bwMode="auto">
          <a:xfrm>
            <a:off x="9588500" y="287921"/>
            <a:ext cx="384175" cy="384175"/>
            <a:chOff x="0" y="0"/>
            <a:chExt cx="242" cy="242"/>
          </a:xfrm>
        </p:grpSpPr>
        <p:sp>
          <p:nvSpPr>
            <p:cNvPr id="29" name="Rectangle 3"/>
            <p:cNvSpPr>
              <a:spLocks/>
            </p:cNvSpPr>
            <p:nvPr/>
          </p:nvSpPr>
          <p:spPr bwMode="auto">
            <a:xfrm>
              <a:off x="0" y="0"/>
              <a:ext cx="242" cy="242"/>
            </a:xfrm>
            <a:prstGeom prst="rect">
              <a:avLst/>
            </a:prstGeom>
            <a:solidFill>
              <a:srgbClr val="F16921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latin typeface="Lucida Grande"/>
              </a:endParaRPr>
            </a:p>
          </p:txBody>
        </p:sp>
        <p:sp>
          <p:nvSpPr>
            <p:cNvPr id="30" name="Line 4"/>
            <p:cNvSpPr>
              <a:spLocks noChangeShapeType="1"/>
            </p:cNvSpPr>
            <p:nvPr/>
          </p:nvSpPr>
          <p:spPr bwMode="auto">
            <a:xfrm flipH="1">
              <a:off x="123" y="49"/>
              <a:ext cx="1" cy="138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31" name="Line 5"/>
            <p:cNvSpPr>
              <a:spLocks noChangeShapeType="1"/>
            </p:cNvSpPr>
            <p:nvPr/>
          </p:nvSpPr>
          <p:spPr bwMode="auto">
            <a:xfrm rot="10800000">
              <a:off x="52" y="118"/>
              <a:ext cx="137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직사각형 76"/>
          <p:cNvSpPr/>
          <p:nvPr/>
        </p:nvSpPr>
        <p:spPr>
          <a:xfrm>
            <a:off x="531751" y="2228633"/>
            <a:ext cx="4710177" cy="401643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altLang="ko-KR" sz="1200" dirty="0" smtClean="0">
              <a:solidFill>
                <a:prstClr val="black">
                  <a:lumMod val="75000"/>
                  <a:lumOff val="25000"/>
                </a:prst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6264292" y="0"/>
            <a:ext cx="3708383" cy="79208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</a:rPr>
              <a:t>옵션</a:t>
            </a:r>
            <a:r>
              <a:rPr lang="en-US" altLang="ko-KR" sz="1400" dirty="0" smtClean="0">
                <a:solidFill>
                  <a:schemeClr val="tx1"/>
                </a:solidFill>
              </a:rPr>
              <a:t>1</a:t>
            </a:r>
          </a:p>
          <a:p>
            <a:pPr algn="ctr"/>
            <a:r>
              <a:rPr lang="en-US" altLang="ko-KR" sz="1400" dirty="0" smtClean="0">
                <a:solidFill>
                  <a:schemeClr val="tx1"/>
                </a:solidFill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</a:rPr>
              <a:t>개인적으로 이 옵션이 제일 낫다고 </a:t>
            </a:r>
            <a:endParaRPr lang="en-US" altLang="ko-KR" sz="1400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1400" dirty="0" smtClean="0">
                <a:solidFill>
                  <a:schemeClr val="tx1"/>
                </a:solidFill>
              </a:rPr>
              <a:t>생각합니다만</a:t>
            </a:r>
            <a:r>
              <a:rPr lang="en-US" altLang="ko-KR" sz="1400" dirty="0" smtClean="0">
                <a:solidFill>
                  <a:schemeClr val="tx1"/>
                </a:solidFill>
              </a:rPr>
              <a:t>, </a:t>
            </a:r>
            <a:r>
              <a:rPr lang="ko-KR" altLang="en-US" sz="1400" dirty="0" smtClean="0">
                <a:solidFill>
                  <a:schemeClr val="tx1"/>
                </a:solidFill>
              </a:rPr>
              <a:t>성연님 의견 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부탁드립니다</a:t>
            </a:r>
            <a:r>
              <a:rPr lang="en-US" altLang="ko-KR" sz="1400" dirty="0" smtClean="0">
                <a:solidFill>
                  <a:schemeClr val="tx1"/>
                </a:solidFill>
              </a:rPr>
              <a:t>. ^^)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97805" y="1471113"/>
            <a:ext cx="9774870" cy="203957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sym typeface="Wingdings"/>
              </a:rPr>
              <a:t>3. 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혁신 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사례 심층 </a:t>
            </a:r>
            <a:r>
              <a:rPr lang="ko-KR" altLang="en-US" b="1" dirty="0" err="1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분석집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 구성 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449263" y="1780077"/>
            <a:ext cx="9523412" cy="252698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혁신 사례 심층 </a:t>
            </a:r>
            <a:r>
              <a:rPr lang="ko-KR" alt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분석집은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엄선된 각 사례를 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7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가지 관점의 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다각적이고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, 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심층적인 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Insight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를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발굴 및 분석하여 제공합니다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 </a:t>
            </a:r>
            <a:endParaRPr lang="en-US" altLang="ko-KR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아리따M" pitchFamily="18" charset="-127"/>
              <a:ea typeface="아리따M" pitchFamily="18" charset="-127"/>
            </a:endParaRPr>
          </a:p>
        </p:txBody>
      </p:sp>
      <p:grpSp>
        <p:nvGrpSpPr>
          <p:cNvPr id="72" name="그룹 71"/>
          <p:cNvGrpSpPr/>
          <p:nvPr/>
        </p:nvGrpSpPr>
        <p:grpSpPr>
          <a:xfrm>
            <a:off x="750829" y="2470931"/>
            <a:ext cx="4302396" cy="3422661"/>
            <a:chOff x="641290" y="2324879"/>
            <a:chExt cx="4302396" cy="3422661"/>
          </a:xfrm>
        </p:grpSpPr>
        <p:cxnSp>
          <p:nvCxnSpPr>
            <p:cNvPr id="42" name="직선 연결선 41"/>
            <p:cNvCxnSpPr>
              <a:stCxn id="13" idx="5"/>
            </p:cNvCxnSpPr>
            <p:nvPr/>
          </p:nvCxnSpPr>
          <p:spPr>
            <a:xfrm rot="10800000">
              <a:off x="1846220" y="3456783"/>
              <a:ext cx="278393" cy="260701"/>
            </a:xfrm>
            <a:prstGeom prst="line">
              <a:avLst/>
            </a:prstGeom>
            <a:ln w="12700"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직선 연결선 44"/>
            <p:cNvCxnSpPr>
              <a:stCxn id="13" idx="6"/>
              <a:endCxn id="23" idx="2"/>
            </p:cNvCxnSpPr>
            <p:nvPr/>
          </p:nvCxnSpPr>
          <p:spPr>
            <a:xfrm rot="5400000" flipH="1" flipV="1">
              <a:off x="2296824" y="2991494"/>
              <a:ext cx="988416" cy="15187"/>
            </a:xfrm>
            <a:prstGeom prst="line">
              <a:avLst/>
            </a:prstGeom>
            <a:ln w="12700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직선 연결선 49"/>
            <p:cNvCxnSpPr/>
            <p:nvPr/>
          </p:nvCxnSpPr>
          <p:spPr>
            <a:xfrm flipV="1">
              <a:off x="3452791" y="3055141"/>
              <a:ext cx="803288" cy="696310"/>
            </a:xfrm>
            <a:prstGeom prst="line">
              <a:avLst/>
            </a:prstGeom>
            <a:ln w="12700">
              <a:solidFill>
                <a:srgbClr val="FFC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직선 연결선 51"/>
            <p:cNvCxnSpPr/>
            <p:nvPr/>
          </p:nvCxnSpPr>
          <p:spPr>
            <a:xfrm>
              <a:off x="3306739" y="4223555"/>
              <a:ext cx="1095390" cy="0"/>
            </a:xfrm>
            <a:prstGeom prst="line">
              <a:avLst/>
            </a:prstGeom>
            <a:ln w="12700">
              <a:solidFill>
                <a:srgbClr val="99C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직선 연결선 57"/>
            <p:cNvCxnSpPr>
              <a:endCxn id="34" idx="2"/>
            </p:cNvCxnSpPr>
            <p:nvPr/>
          </p:nvCxnSpPr>
          <p:spPr>
            <a:xfrm rot="16200000" flipH="1">
              <a:off x="3032639" y="4570680"/>
              <a:ext cx="545130" cy="435087"/>
            </a:xfrm>
            <a:prstGeom prst="line">
              <a:avLst/>
            </a:prstGeom>
            <a:ln w="12700">
              <a:solidFill>
                <a:srgbClr val="6699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직선 연결선 60"/>
            <p:cNvCxnSpPr>
              <a:endCxn id="37" idx="0"/>
            </p:cNvCxnSpPr>
            <p:nvPr/>
          </p:nvCxnSpPr>
          <p:spPr>
            <a:xfrm rot="10800000" flipV="1">
              <a:off x="2098742" y="4490116"/>
              <a:ext cx="439743" cy="427186"/>
            </a:xfrm>
            <a:prstGeom prst="line">
              <a:avLst/>
            </a:prstGeom>
            <a:ln w="12700">
              <a:solidFill>
                <a:srgbClr val="3366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직선 연결선 64"/>
            <p:cNvCxnSpPr/>
            <p:nvPr/>
          </p:nvCxnSpPr>
          <p:spPr>
            <a:xfrm rot="10800000" flipV="1">
              <a:off x="1481089" y="4187042"/>
              <a:ext cx="730260" cy="73026"/>
            </a:xfrm>
            <a:prstGeom prst="line">
              <a:avLst/>
            </a:prstGeom>
            <a:ln w="12700">
              <a:solidFill>
                <a:srgbClr val="99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그룹 29"/>
            <p:cNvGrpSpPr/>
            <p:nvPr/>
          </p:nvGrpSpPr>
          <p:grpSpPr>
            <a:xfrm>
              <a:off x="1961896" y="3493295"/>
              <a:ext cx="1643085" cy="1131902"/>
              <a:chOff x="269813" y="2142713"/>
              <a:chExt cx="2052000" cy="1044000"/>
            </a:xfrm>
          </p:grpSpPr>
          <p:sp>
            <p:nvSpPr>
              <p:cNvPr id="13" name="직사각형 12"/>
              <p:cNvSpPr/>
              <p:nvPr/>
            </p:nvSpPr>
            <p:spPr>
              <a:xfrm>
                <a:off x="269813" y="2142713"/>
                <a:ext cx="2052000" cy="1044000"/>
              </a:xfrm>
              <a:prstGeom prst="heptagon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14" name="직사각형 13"/>
              <p:cNvSpPr/>
              <p:nvPr/>
            </p:nvSpPr>
            <p:spPr>
              <a:xfrm>
                <a:off x="714316" y="2507444"/>
                <a:ext cx="1223963" cy="347340"/>
              </a:xfrm>
              <a:prstGeom prst="heptagon">
                <a:avLst/>
              </a:prstGeom>
              <a:noFill/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6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hollaWide" pitchFamily="2" charset="0"/>
                    <a:ea typeface="아리따M" pitchFamily="18" charset="-127"/>
                  </a:rPr>
                  <a:t>Case 1</a:t>
                </a:r>
                <a:endParaRPr lang="ko-KR" altLang="en-US" sz="16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18" name="그룹 17"/>
            <p:cNvGrpSpPr/>
            <p:nvPr/>
          </p:nvGrpSpPr>
          <p:grpSpPr>
            <a:xfrm>
              <a:off x="939532" y="2616983"/>
              <a:ext cx="943800" cy="830238"/>
              <a:chOff x="422212" y="3529808"/>
              <a:chExt cx="943800" cy="830238"/>
            </a:xfrm>
          </p:grpSpPr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22212" y="3712046"/>
                <a:ext cx="943800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20" name="직사각형 19"/>
              <p:cNvSpPr/>
              <p:nvPr/>
            </p:nvSpPr>
            <p:spPr>
              <a:xfrm>
                <a:off x="422212" y="3529808"/>
                <a:ext cx="943200" cy="180000"/>
              </a:xfrm>
              <a:prstGeom prst="rect">
                <a:avLst/>
              </a:prstGeom>
              <a:solidFill>
                <a:srgbClr val="FF3300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000" dirty="0" smtClean="0">
                    <a:latin typeface="ChollaWide" pitchFamily="2" charset="0"/>
                    <a:ea typeface="아리따M" pitchFamily="18" charset="-127"/>
                  </a:rPr>
                  <a:t>Target</a:t>
                </a:r>
                <a:endParaRPr lang="ko-KR" altLang="en-US" sz="10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21" name="그룹 20"/>
            <p:cNvGrpSpPr/>
            <p:nvPr/>
          </p:nvGrpSpPr>
          <p:grpSpPr>
            <a:xfrm>
              <a:off x="2327026" y="2324879"/>
              <a:ext cx="944947" cy="830238"/>
              <a:chOff x="1764094" y="3529808"/>
              <a:chExt cx="944947" cy="830238"/>
            </a:xfrm>
          </p:grpSpPr>
          <p:pic>
            <p:nvPicPr>
              <p:cNvPr id="22" name="Picture 5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764094" y="3712046"/>
                <a:ext cx="944947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23" name="직사각형 22"/>
              <p:cNvSpPr/>
              <p:nvPr/>
            </p:nvSpPr>
            <p:spPr>
              <a:xfrm>
                <a:off x="1764094" y="3529808"/>
                <a:ext cx="943200" cy="180000"/>
              </a:xfrm>
              <a:prstGeom prst="rect">
                <a:avLst/>
              </a:prstGeom>
              <a:solidFill>
                <a:srgbClr val="FF9933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000" dirty="0" smtClean="0">
                    <a:latin typeface="ChollaWide" pitchFamily="2" charset="0"/>
                    <a:ea typeface="아리따M" pitchFamily="18" charset="-127"/>
                  </a:rPr>
                  <a:t>Product</a:t>
                </a:r>
                <a:endParaRPr lang="ko-KR" altLang="en-US" sz="10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24" name="그룹 23"/>
            <p:cNvGrpSpPr/>
            <p:nvPr/>
          </p:nvGrpSpPr>
          <p:grpSpPr>
            <a:xfrm>
              <a:off x="3641494" y="2726522"/>
              <a:ext cx="946787" cy="830238"/>
              <a:chOff x="3105976" y="3529808"/>
              <a:chExt cx="946787" cy="830238"/>
            </a:xfrm>
          </p:grpSpPr>
          <p:pic>
            <p:nvPicPr>
              <p:cNvPr id="25" name="Picture 6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105976" y="3712046"/>
                <a:ext cx="946787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27" name="직사각형 26"/>
              <p:cNvSpPr/>
              <p:nvPr/>
            </p:nvSpPr>
            <p:spPr>
              <a:xfrm>
                <a:off x="3105976" y="3529808"/>
                <a:ext cx="943200" cy="180000"/>
              </a:xfrm>
              <a:prstGeom prst="rect">
                <a:avLst/>
              </a:prstGeom>
              <a:solidFill>
                <a:srgbClr val="FFCC00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000" dirty="0" smtClean="0">
                    <a:latin typeface="ChollaWide" pitchFamily="2" charset="0"/>
                    <a:ea typeface="아리따M" pitchFamily="18" charset="-127"/>
                  </a:rPr>
                  <a:t>Channel</a:t>
                </a:r>
                <a:endParaRPr lang="ko-KR" altLang="en-US" sz="10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28" name="그룹 27"/>
            <p:cNvGrpSpPr/>
            <p:nvPr/>
          </p:nvGrpSpPr>
          <p:grpSpPr>
            <a:xfrm>
              <a:off x="4000486" y="3821912"/>
              <a:ext cx="943200" cy="830238"/>
              <a:chOff x="4447858" y="3529808"/>
              <a:chExt cx="943200" cy="830238"/>
            </a:xfrm>
          </p:grpSpPr>
          <p:pic>
            <p:nvPicPr>
              <p:cNvPr id="30" name="Picture 5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r="805"/>
              <a:stretch>
                <a:fillRect/>
              </a:stretch>
            </p:blipFill>
            <p:spPr bwMode="auto">
              <a:xfrm>
                <a:off x="4447858" y="3712046"/>
                <a:ext cx="941661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1" name="직사각형 30"/>
              <p:cNvSpPr/>
              <p:nvPr/>
            </p:nvSpPr>
            <p:spPr>
              <a:xfrm>
                <a:off x="4447858" y="3529808"/>
                <a:ext cx="943200" cy="180000"/>
              </a:xfrm>
              <a:prstGeom prst="rect">
                <a:avLst/>
              </a:prstGeom>
              <a:solidFill>
                <a:srgbClr val="99CC00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000" dirty="0" smtClean="0">
                    <a:latin typeface="ChollaWide" pitchFamily="2" charset="0"/>
                    <a:ea typeface="아리따M" pitchFamily="18" charset="-127"/>
                  </a:rPr>
                  <a:t>Finance</a:t>
                </a:r>
                <a:endParaRPr lang="ko-KR" altLang="en-US" sz="10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32" name="그룹 31"/>
            <p:cNvGrpSpPr/>
            <p:nvPr/>
          </p:nvGrpSpPr>
          <p:grpSpPr>
            <a:xfrm>
              <a:off x="3051148" y="4880789"/>
              <a:ext cx="944948" cy="830238"/>
              <a:chOff x="418166" y="4333421"/>
              <a:chExt cx="944948" cy="830238"/>
            </a:xfrm>
          </p:grpSpPr>
          <p:pic>
            <p:nvPicPr>
              <p:cNvPr id="33" name="Picture 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18166" y="4515659"/>
                <a:ext cx="944948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4" name="직사각형 33"/>
              <p:cNvSpPr/>
              <p:nvPr/>
            </p:nvSpPr>
            <p:spPr>
              <a:xfrm>
                <a:off x="418166" y="4333421"/>
                <a:ext cx="943200" cy="180000"/>
              </a:xfrm>
              <a:prstGeom prst="rect">
                <a:avLst/>
              </a:prstGeom>
              <a:solidFill>
                <a:srgbClr val="6699FF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900" dirty="0" smtClean="0">
                    <a:latin typeface="ChollaWide" pitchFamily="2" charset="0"/>
                    <a:ea typeface="아리따M" pitchFamily="18" charset="-127"/>
                  </a:rPr>
                  <a:t>Communication</a:t>
                </a:r>
                <a:endParaRPr lang="ko-KR" altLang="en-US" sz="9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35" name="그룹 34"/>
            <p:cNvGrpSpPr/>
            <p:nvPr/>
          </p:nvGrpSpPr>
          <p:grpSpPr>
            <a:xfrm>
              <a:off x="1627141" y="4917302"/>
              <a:ext cx="945526" cy="830238"/>
              <a:chOff x="1760048" y="4333421"/>
              <a:chExt cx="945526" cy="830238"/>
            </a:xfrm>
          </p:grpSpPr>
          <p:pic>
            <p:nvPicPr>
              <p:cNvPr id="36" name="Picture 3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760048" y="4515659"/>
                <a:ext cx="945526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7" name="직사각형 36"/>
              <p:cNvSpPr/>
              <p:nvPr/>
            </p:nvSpPr>
            <p:spPr>
              <a:xfrm>
                <a:off x="1760048" y="4333421"/>
                <a:ext cx="943200" cy="180000"/>
              </a:xfrm>
              <a:prstGeom prst="rect">
                <a:avLst/>
              </a:prstGeom>
              <a:solidFill>
                <a:srgbClr val="336699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000" dirty="0" smtClean="0">
                    <a:latin typeface="ChollaWide" pitchFamily="2" charset="0"/>
                    <a:ea typeface="아리따M" pitchFamily="18" charset="-127"/>
                  </a:rPr>
                  <a:t>Service</a:t>
                </a:r>
                <a:endParaRPr lang="ko-KR" altLang="en-US" sz="10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38" name="그룹 37"/>
            <p:cNvGrpSpPr/>
            <p:nvPr/>
          </p:nvGrpSpPr>
          <p:grpSpPr>
            <a:xfrm>
              <a:off x="641290" y="3821912"/>
              <a:ext cx="943690" cy="830238"/>
              <a:chOff x="3110526" y="4333421"/>
              <a:chExt cx="943690" cy="830238"/>
            </a:xfrm>
          </p:grpSpPr>
          <p:pic>
            <p:nvPicPr>
              <p:cNvPr id="39" name="Picture 2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3110526" y="4515659"/>
                <a:ext cx="943690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40" name="직사각형 39"/>
              <p:cNvSpPr/>
              <p:nvPr/>
            </p:nvSpPr>
            <p:spPr>
              <a:xfrm>
                <a:off x="3110526" y="4333421"/>
                <a:ext cx="943200" cy="180000"/>
              </a:xfrm>
              <a:prstGeom prst="rect">
                <a:avLst/>
              </a:prstGeom>
              <a:solidFill>
                <a:srgbClr val="9900FF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000" dirty="0" smtClean="0">
                    <a:latin typeface="ChollaWide" pitchFamily="2" charset="0"/>
                    <a:ea typeface="아리따M" pitchFamily="18" charset="-127"/>
                  </a:rPr>
                  <a:t>Experience</a:t>
                </a:r>
                <a:endParaRPr lang="ko-KR" altLang="en-US" sz="10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</p:grpSp>
      <p:sp>
        <p:nvSpPr>
          <p:cNvPr id="73" name="TextBox 72"/>
          <p:cNvSpPr txBox="1"/>
          <p:nvPr/>
        </p:nvSpPr>
        <p:spPr>
          <a:xfrm>
            <a:off x="5424493" y="3772226"/>
            <a:ext cx="40894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각 </a:t>
            </a:r>
            <a:r>
              <a:rPr lang="ko-KR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사례별로 심층 분석하여 </a:t>
            </a:r>
            <a:endParaRPr lang="en-US" altLang="ko-KR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pPr algn="ctr"/>
            <a:r>
              <a:rPr lang="en-US" altLang="ko-KR" sz="32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7</a:t>
            </a:r>
            <a:r>
              <a:rPr lang="ko-KR" altLang="en-US" sz="20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가지 방향의 </a:t>
            </a:r>
            <a:r>
              <a:rPr lang="en-US" altLang="ko-KR" sz="24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Insight </a:t>
            </a:r>
            <a:r>
              <a:rPr lang="ko-KR" altLang="en-US" sz="20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도출 </a:t>
            </a:r>
            <a:endParaRPr lang="en-US" altLang="ko-KR" sz="2000" b="1" dirty="0" smtClean="0">
              <a:solidFill>
                <a:srgbClr val="F16921"/>
              </a:solidFill>
              <a:latin typeface="ChollaWide" pitchFamily="2" charset="0"/>
              <a:ea typeface="아리따M" pitchFamily="18" charset="-127"/>
            </a:endParaRPr>
          </a:p>
          <a:p>
            <a:pPr algn="ctr"/>
            <a:r>
              <a:rPr lang="ko-KR" altLang="en-US" sz="2000" b="1" dirty="0" smtClean="0">
                <a:solidFill>
                  <a:srgbClr val="F16921"/>
                </a:solidFill>
                <a:latin typeface="바탕"/>
                <a:ea typeface="바탕"/>
              </a:rPr>
              <a:t>↓</a:t>
            </a:r>
            <a:endParaRPr lang="en-US" altLang="ko-KR" sz="2000" b="1" dirty="0" smtClean="0">
              <a:solidFill>
                <a:srgbClr val="F16921"/>
              </a:solidFill>
              <a:latin typeface="ChollaWide" pitchFamily="2" charset="0"/>
              <a:ea typeface="아리따M" pitchFamily="18" charset="-127"/>
            </a:endParaRPr>
          </a:p>
          <a:p>
            <a:pPr algn="ctr"/>
            <a:r>
              <a:rPr lang="ko-KR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하나의 </a:t>
            </a:r>
            <a:r>
              <a:rPr lang="ko-KR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상품</a:t>
            </a:r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/</a:t>
            </a:r>
            <a:r>
              <a:rPr lang="ko-KR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서비스로 </a:t>
            </a:r>
            <a:endParaRPr lang="en-US" altLang="ko-KR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pPr algn="ctr"/>
            <a:r>
              <a:rPr lang="ko-KR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다양한 </a:t>
            </a:r>
            <a:r>
              <a:rPr lang="ko-KR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혁신의 방향성 제시 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아리따M" pitchFamily="18" charset="-127"/>
              <a:ea typeface="아리따M" pitchFamily="18" charset="-127"/>
            </a:endParaRPr>
          </a:p>
        </p:txBody>
      </p:sp>
      <p:pic>
        <p:nvPicPr>
          <p:cNvPr id="78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45214" y="2543957"/>
            <a:ext cx="2466494" cy="1089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875" y="4517897"/>
            <a:ext cx="1205965" cy="82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1692" y="4517897"/>
            <a:ext cx="1207432" cy="82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오각형 18"/>
          <p:cNvSpPr/>
          <p:nvPr/>
        </p:nvSpPr>
        <p:spPr>
          <a:xfrm rot="5400000">
            <a:off x="1457722" y="3510951"/>
            <a:ext cx="288032" cy="1223964"/>
          </a:xfrm>
          <a:prstGeom prst="homePlate">
            <a:avLst/>
          </a:prstGeom>
          <a:solidFill>
            <a:schemeClr val="bg1">
              <a:lumMod val="50000"/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27006" y="4517897"/>
            <a:ext cx="1205825" cy="82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82981" y="4517897"/>
            <a:ext cx="1208171" cy="82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39696" y="4517897"/>
            <a:ext cx="1207433" cy="82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/>
          <a:srcRect r="805"/>
          <a:stretch>
            <a:fillRect/>
          </a:stretch>
        </p:blipFill>
        <p:spPr bwMode="auto">
          <a:xfrm>
            <a:off x="4300610" y="4517897"/>
            <a:ext cx="1203234" cy="82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54976" y="4517897"/>
            <a:ext cx="1209782" cy="82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1941" y="2156359"/>
            <a:ext cx="2407556" cy="1645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9" name="오른쪽 중괄호 38"/>
          <p:cNvSpPr/>
          <p:nvPr/>
        </p:nvSpPr>
        <p:spPr>
          <a:xfrm rot="5400000">
            <a:off x="4657424" y="1006828"/>
            <a:ext cx="477930" cy="9253028"/>
          </a:xfrm>
          <a:prstGeom prst="rightBrace">
            <a:avLst>
              <a:gd name="adj1" fmla="val 8333"/>
              <a:gd name="adj2" fmla="val 50687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269875" y="5880783"/>
            <a:ext cx="9288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하나의 상품</a:t>
            </a:r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/</a:t>
            </a:r>
            <a:r>
              <a:rPr lang="ko-KR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서비스로도 </a:t>
            </a:r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충분히 </a:t>
            </a:r>
            <a:r>
              <a:rPr lang="ko-KR" altLang="en-US" sz="20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다양한 혁신이 가능</a:t>
            </a:r>
            <a:endParaRPr lang="en-US" altLang="ko-KR" sz="2000" dirty="0" smtClean="0">
              <a:latin typeface="아리따M" pitchFamily="18" charset="-127"/>
              <a:ea typeface="아리따M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269813" y="2142713"/>
            <a:ext cx="2484276" cy="16561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908005" y="2742305"/>
            <a:ext cx="1223963" cy="347340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hollaWide" pitchFamily="2" charset="0"/>
                <a:ea typeface="아리따M" pitchFamily="18" charset="-127"/>
              </a:rPr>
              <a:t>Case 1</a:t>
            </a:r>
            <a:endParaRPr lang="ko-KR" altLang="en-US" sz="2800" b="1" dirty="0" smtClean="0">
              <a:solidFill>
                <a:schemeClr val="tx1">
                  <a:lumMod val="50000"/>
                  <a:lumOff val="50000"/>
                </a:scheme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6858545" y="2178717"/>
            <a:ext cx="2484276" cy="16561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7506617" y="2754781"/>
            <a:ext cx="1223963" cy="347340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hollaWide" pitchFamily="2" charset="0"/>
                <a:ea typeface="아리따M" pitchFamily="18" charset="-127"/>
              </a:rPr>
              <a:t>Case 3</a:t>
            </a:r>
            <a:endParaRPr lang="ko-KR" altLang="en-US" sz="2800" b="1" dirty="0" smtClean="0">
              <a:solidFill>
                <a:schemeClr val="tx1">
                  <a:lumMod val="50000"/>
                  <a:lumOff val="50000"/>
                </a:scheme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3618185" y="2178717"/>
            <a:ext cx="2484276" cy="16561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4266257" y="2742305"/>
            <a:ext cx="1223963" cy="347340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hollaWide" pitchFamily="2" charset="0"/>
                <a:ea typeface="아리따M" pitchFamily="18" charset="-127"/>
              </a:rPr>
              <a:t>Case 2</a:t>
            </a:r>
            <a:endParaRPr lang="ko-KR" altLang="en-US" sz="2800" b="1" dirty="0" smtClean="0">
              <a:solidFill>
                <a:schemeClr val="tx1">
                  <a:lumMod val="50000"/>
                  <a:lumOff val="50000"/>
                </a:scheme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3222141" y="2173776"/>
            <a:ext cx="6408712" cy="1836205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/>
          </a:p>
        </p:txBody>
      </p:sp>
      <p:sp>
        <p:nvSpPr>
          <p:cNvPr id="24" name="직사각형 23"/>
          <p:cNvSpPr/>
          <p:nvPr/>
        </p:nvSpPr>
        <p:spPr>
          <a:xfrm>
            <a:off x="197805" y="1471113"/>
            <a:ext cx="9774870" cy="203957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sym typeface="Wingdings"/>
              </a:rPr>
              <a:t>3. 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혁신 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사례 심층 </a:t>
            </a:r>
            <a:r>
              <a:rPr lang="ko-KR" altLang="en-US" b="1" dirty="0" err="1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분석집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 구성 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449263" y="1780077"/>
            <a:ext cx="9523412" cy="252698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혁신 사례 심층 </a:t>
            </a:r>
            <a:r>
              <a:rPr lang="ko-KR" alt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분석집은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엄선된 각 사례를 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7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가지 관점의 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다각적이고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, 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심층적인 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Insight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를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발굴 및 분석하여 제공합니다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 </a:t>
            </a:r>
            <a:endParaRPr lang="en-US" altLang="ko-KR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아리따M" pitchFamily="18" charset="-127"/>
              <a:ea typeface="아리따M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266943" y="4335659"/>
            <a:ext cx="1206000" cy="180000"/>
          </a:xfrm>
          <a:prstGeom prst="rect">
            <a:avLst/>
          </a:prstGeom>
          <a:solidFill>
            <a:srgbClr val="FF3300">
              <a:alpha val="70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ChollaWide" pitchFamily="2" charset="0"/>
                <a:ea typeface="아리따M" pitchFamily="18" charset="-127"/>
              </a:rPr>
              <a:t>Target</a:t>
            </a:r>
            <a:endParaRPr lang="ko-KR" altLang="en-US" sz="10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1608825" y="4335659"/>
            <a:ext cx="1206000" cy="180000"/>
          </a:xfrm>
          <a:prstGeom prst="rect">
            <a:avLst/>
          </a:prstGeom>
          <a:solidFill>
            <a:srgbClr val="FF9933">
              <a:alpha val="70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0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2950707" y="4335659"/>
            <a:ext cx="1206000" cy="180000"/>
          </a:xfrm>
          <a:prstGeom prst="rect">
            <a:avLst/>
          </a:prstGeom>
          <a:solidFill>
            <a:srgbClr val="FFCC00">
              <a:alpha val="70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0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4292589" y="4335659"/>
            <a:ext cx="1206000" cy="180000"/>
          </a:xfrm>
          <a:prstGeom prst="rect">
            <a:avLst/>
          </a:prstGeom>
          <a:solidFill>
            <a:srgbClr val="99CC00">
              <a:alpha val="70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0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5634471" y="4335659"/>
            <a:ext cx="1206000" cy="180000"/>
          </a:xfrm>
          <a:prstGeom prst="rect">
            <a:avLst/>
          </a:prstGeom>
          <a:solidFill>
            <a:srgbClr val="6699FF">
              <a:alpha val="70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0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6976353" y="4335659"/>
            <a:ext cx="1206000" cy="180000"/>
          </a:xfrm>
          <a:prstGeom prst="rect">
            <a:avLst/>
          </a:prstGeom>
          <a:solidFill>
            <a:srgbClr val="336699">
              <a:alpha val="70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0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8326831" y="4335659"/>
            <a:ext cx="1206000" cy="180000"/>
          </a:xfrm>
          <a:prstGeom prst="rect">
            <a:avLst/>
          </a:prstGeom>
          <a:solidFill>
            <a:srgbClr val="9900FF">
              <a:alpha val="70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0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8640527" y="0"/>
            <a:ext cx="1332148" cy="79208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옵션</a:t>
            </a:r>
            <a:r>
              <a:rPr lang="en-US" altLang="ko-KR" dirty="0" smtClean="0">
                <a:solidFill>
                  <a:schemeClr val="tx1"/>
                </a:solidFill>
              </a:rPr>
              <a:t>2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오각형 18"/>
          <p:cNvSpPr/>
          <p:nvPr/>
        </p:nvSpPr>
        <p:spPr>
          <a:xfrm rot="5400000">
            <a:off x="1991706" y="2920920"/>
            <a:ext cx="288032" cy="1223964"/>
          </a:xfrm>
          <a:prstGeom prst="homePlate">
            <a:avLst/>
          </a:prstGeom>
          <a:solidFill>
            <a:schemeClr val="bg1">
              <a:lumMod val="50000"/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0" name="그룹 29"/>
          <p:cNvGrpSpPr/>
          <p:nvPr/>
        </p:nvGrpSpPr>
        <p:grpSpPr>
          <a:xfrm>
            <a:off x="1012558" y="2380170"/>
            <a:ext cx="2197127" cy="906477"/>
            <a:chOff x="269813" y="2142713"/>
            <a:chExt cx="2052000" cy="1044000"/>
          </a:xfrm>
        </p:grpSpPr>
        <p:sp>
          <p:nvSpPr>
            <p:cNvPr id="41" name="직사각형 40"/>
            <p:cNvSpPr/>
            <p:nvPr/>
          </p:nvSpPr>
          <p:spPr>
            <a:xfrm>
              <a:off x="269813" y="2142713"/>
              <a:ext cx="2052000" cy="1044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714316" y="2507444"/>
              <a:ext cx="1223963" cy="347340"/>
            </a:xfrm>
            <a:prstGeom prst="rect">
              <a:avLst/>
            </a:prstGeom>
            <a:noFill/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Case 1</a:t>
              </a:r>
              <a:endParaRPr lang="ko-KR" altLang="en-U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</p:grpSp>
      <p:sp>
        <p:nvSpPr>
          <p:cNvPr id="24" name="직사각형 23"/>
          <p:cNvSpPr/>
          <p:nvPr/>
        </p:nvSpPr>
        <p:spPr>
          <a:xfrm>
            <a:off x="197805" y="1471113"/>
            <a:ext cx="9774870" cy="203957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sym typeface="Wingdings"/>
              </a:rPr>
              <a:t>3. 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혁신 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사례 심층 </a:t>
            </a:r>
            <a:r>
              <a:rPr lang="ko-KR" altLang="en-US" b="1" dirty="0" err="1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분석집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 구성 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449263" y="1780077"/>
            <a:ext cx="9523412" cy="252698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혁신 사례 심층 </a:t>
            </a:r>
            <a:r>
              <a:rPr lang="ko-KR" alt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분석집은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엄선된 각 사례를 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7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가지 관점의 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다각적이고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, 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심층적인 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Insight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를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발굴 및 분석하여 제공합니다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 </a:t>
            </a:r>
            <a:endParaRPr lang="en-US" altLang="ko-KR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아리따M" pitchFamily="18" charset="-127"/>
              <a:ea typeface="아리따M" pitchFamily="18" charset="-127"/>
            </a:endParaRPr>
          </a:p>
        </p:txBody>
      </p:sp>
      <p:grpSp>
        <p:nvGrpSpPr>
          <p:cNvPr id="55" name="그룹 54"/>
          <p:cNvGrpSpPr/>
          <p:nvPr/>
        </p:nvGrpSpPr>
        <p:grpSpPr>
          <a:xfrm>
            <a:off x="464863" y="3790529"/>
            <a:ext cx="943800" cy="830238"/>
            <a:chOff x="422212" y="3529808"/>
            <a:chExt cx="943800" cy="830238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2212" y="3712046"/>
              <a:ext cx="943800" cy="6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6" name="직사각형 25"/>
            <p:cNvSpPr/>
            <p:nvPr/>
          </p:nvSpPr>
          <p:spPr>
            <a:xfrm>
              <a:off x="422212" y="3529808"/>
              <a:ext cx="943200" cy="180000"/>
            </a:xfrm>
            <a:prstGeom prst="rect">
              <a:avLst/>
            </a:prstGeom>
            <a:solidFill>
              <a:srgbClr val="FF3300">
                <a:alpha val="70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dirty="0" smtClean="0">
                  <a:latin typeface="ChollaWide" pitchFamily="2" charset="0"/>
                  <a:ea typeface="아리따M" pitchFamily="18" charset="-127"/>
                </a:rPr>
                <a:t>Target</a:t>
              </a:r>
              <a:endParaRPr lang="ko-KR" altLang="en-US" sz="1000" dirty="0">
                <a:latin typeface="ChollaWide" pitchFamily="2" charset="0"/>
                <a:ea typeface="아리따M" pitchFamily="18" charset="-127"/>
              </a:endParaRPr>
            </a:p>
          </p:txBody>
        </p:sp>
      </p:grpSp>
      <p:grpSp>
        <p:nvGrpSpPr>
          <p:cNvPr id="54" name="그룹 53"/>
          <p:cNvGrpSpPr/>
          <p:nvPr/>
        </p:nvGrpSpPr>
        <p:grpSpPr>
          <a:xfrm>
            <a:off x="1291113" y="3790529"/>
            <a:ext cx="944947" cy="830238"/>
            <a:chOff x="1764094" y="3529808"/>
            <a:chExt cx="944947" cy="830238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64094" y="3712046"/>
              <a:ext cx="944947" cy="6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7" name="직사각형 26"/>
            <p:cNvSpPr/>
            <p:nvPr/>
          </p:nvSpPr>
          <p:spPr>
            <a:xfrm>
              <a:off x="1764094" y="3529808"/>
              <a:ext cx="943200" cy="180000"/>
            </a:xfrm>
            <a:prstGeom prst="rect">
              <a:avLst/>
            </a:prstGeom>
            <a:solidFill>
              <a:srgbClr val="FF9933">
                <a:alpha val="70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dirty="0" smtClean="0">
                  <a:latin typeface="ChollaWide" pitchFamily="2" charset="0"/>
                  <a:ea typeface="아리따M" pitchFamily="18" charset="-127"/>
                </a:rPr>
                <a:t>Product</a:t>
              </a:r>
              <a:endParaRPr lang="ko-KR" altLang="en-US" sz="1000" dirty="0">
                <a:latin typeface="ChollaWide" pitchFamily="2" charset="0"/>
                <a:ea typeface="아리따M" pitchFamily="18" charset="-127"/>
              </a:endParaRPr>
            </a:p>
          </p:txBody>
        </p:sp>
      </p:grpSp>
      <p:grpSp>
        <p:nvGrpSpPr>
          <p:cNvPr id="53" name="그룹 52"/>
          <p:cNvGrpSpPr/>
          <p:nvPr/>
        </p:nvGrpSpPr>
        <p:grpSpPr>
          <a:xfrm>
            <a:off x="2118510" y="3790529"/>
            <a:ext cx="946787" cy="830238"/>
            <a:chOff x="3105976" y="3529808"/>
            <a:chExt cx="946787" cy="830238"/>
          </a:xfrm>
        </p:grpSpPr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05976" y="3712046"/>
              <a:ext cx="946787" cy="6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8" name="직사각형 27"/>
            <p:cNvSpPr/>
            <p:nvPr/>
          </p:nvSpPr>
          <p:spPr>
            <a:xfrm>
              <a:off x="3105976" y="3529808"/>
              <a:ext cx="943200" cy="180000"/>
            </a:xfrm>
            <a:prstGeom prst="rect">
              <a:avLst/>
            </a:prstGeom>
            <a:solidFill>
              <a:srgbClr val="FFCC00">
                <a:alpha val="70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dirty="0" smtClean="0">
                  <a:latin typeface="ChollaWide" pitchFamily="2" charset="0"/>
                  <a:ea typeface="아리따M" pitchFamily="18" charset="-127"/>
                </a:rPr>
                <a:t>Channel</a:t>
              </a:r>
              <a:endParaRPr lang="ko-KR" altLang="en-US" sz="1000" dirty="0">
                <a:latin typeface="ChollaWide" pitchFamily="2" charset="0"/>
                <a:ea typeface="아리따M" pitchFamily="18" charset="-127"/>
              </a:endParaRPr>
            </a:p>
          </p:txBody>
        </p:sp>
      </p:grpSp>
      <p:grpSp>
        <p:nvGrpSpPr>
          <p:cNvPr id="52" name="그룹 51"/>
          <p:cNvGrpSpPr/>
          <p:nvPr/>
        </p:nvGrpSpPr>
        <p:grpSpPr>
          <a:xfrm>
            <a:off x="2947747" y="3790529"/>
            <a:ext cx="943200" cy="830238"/>
            <a:chOff x="4447858" y="3529808"/>
            <a:chExt cx="943200" cy="830238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 r="805"/>
            <a:stretch>
              <a:fillRect/>
            </a:stretch>
          </p:blipFill>
          <p:spPr bwMode="auto">
            <a:xfrm>
              <a:off x="4447858" y="3712046"/>
              <a:ext cx="941661" cy="6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3" name="직사각형 32"/>
            <p:cNvSpPr/>
            <p:nvPr/>
          </p:nvSpPr>
          <p:spPr>
            <a:xfrm>
              <a:off x="4447858" y="3529808"/>
              <a:ext cx="943200" cy="180000"/>
            </a:xfrm>
            <a:prstGeom prst="rect">
              <a:avLst/>
            </a:prstGeom>
            <a:solidFill>
              <a:srgbClr val="99CC00">
                <a:alpha val="70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dirty="0" smtClean="0">
                  <a:latin typeface="ChollaWide" pitchFamily="2" charset="0"/>
                  <a:ea typeface="아리따M" pitchFamily="18" charset="-127"/>
                </a:rPr>
                <a:t>Finance</a:t>
              </a:r>
              <a:endParaRPr lang="ko-KR" altLang="en-US" sz="1000" dirty="0">
                <a:latin typeface="ChollaWide" pitchFamily="2" charset="0"/>
                <a:ea typeface="아리따M" pitchFamily="18" charset="-127"/>
              </a:endParaRPr>
            </a:p>
          </p:txBody>
        </p:sp>
      </p:grpSp>
      <p:grpSp>
        <p:nvGrpSpPr>
          <p:cNvPr id="58" name="그룹 57"/>
          <p:cNvGrpSpPr/>
          <p:nvPr/>
        </p:nvGrpSpPr>
        <p:grpSpPr>
          <a:xfrm>
            <a:off x="903019" y="4525220"/>
            <a:ext cx="944948" cy="830238"/>
            <a:chOff x="418166" y="4333421"/>
            <a:chExt cx="944948" cy="830238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8166" y="4515659"/>
              <a:ext cx="944948" cy="6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4" name="직사각형 33"/>
            <p:cNvSpPr/>
            <p:nvPr/>
          </p:nvSpPr>
          <p:spPr>
            <a:xfrm>
              <a:off x="418166" y="4333421"/>
              <a:ext cx="943200" cy="180000"/>
            </a:xfrm>
            <a:prstGeom prst="rect">
              <a:avLst/>
            </a:prstGeom>
            <a:solidFill>
              <a:srgbClr val="6699FF">
                <a:alpha val="70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900" dirty="0" smtClean="0">
                  <a:latin typeface="ChollaWide" pitchFamily="2" charset="0"/>
                  <a:ea typeface="아리따M" pitchFamily="18" charset="-127"/>
                </a:rPr>
                <a:t>Communication</a:t>
              </a:r>
              <a:endParaRPr lang="ko-KR" altLang="en-US" sz="900" dirty="0">
                <a:latin typeface="ChollaWide" pitchFamily="2" charset="0"/>
                <a:ea typeface="아리따M" pitchFamily="18" charset="-127"/>
              </a:endParaRPr>
            </a:p>
          </p:txBody>
        </p:sp>
      </p:grpSp>
      <p:grpSp>
        <p:nvGrpSpPr>
          <p:cNvPr id="57" name="그룹 56"/>
          <p:cNvGrpSpPr/>
          <p:nvPr/>
        </p:nvGrpSpPr>
        <p:grpSpPr>
          <a:xfrm>
            <a:off x="1720663" y="4520789"/>
            <a:ext cx="945526" cy="830238"/>
            <a:chOff x="1760048" y="4333421"/>
            <a:chExt cx="945526" cy="830238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760048" y="4515659"/>
              <a:ext cx="945526" cy="6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5" name="직사각형 34"/>
            <p:cNvSpPr/>
            <p:nvPr/>
          </p:nvSpPr>
          <p:spPr>
            <a:xfrm>
              <a:off x="1760048" y="4333421"/>
              <a:ext cx="943200" cy="180000"/>
            </a:xfrm>
            <a:prstGeom prst="rect">
              <a:avLst/>
            </a:prstGeom>
            <a:solidFill>
              <a:srgbClr val="336699">
                <a:alpha val="70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dirty="0" smtClean="0">
                  <a:latin typeface="ChollaWide" pitchFamily="2" charset="0"/>
                  <a:ea typeface="아리따M" pitchFamily="18" charset="-127"/>
                </a:rPr>
                <a:t>Service</a:t>
              </a:r>
              <a:endParaRPr lang="ko-KR" altLang="en-US" sz="1000" dirty="0">
                <a:latin typeface="ChollaWide" pitchFamily="2" charset="0"/>
                <a:ea typeface="아리따M" pitchFamily="18" charset="-127"/>
              </a:endParaRPr>
            </a:p>
          </p:txBody>
        </p:sp>
      </p:grpSp>
      <p:grpSp>
        <p:nvGrpSpPr>
          <p:cNvPr id="56" name="그룹 55"/>
          <p:cNvGrpSpPr/>
          <p:nvPr/>
        </p:nvGrpSpPr>
        <p:grpSpPr>
          <a:xfrm>
            <a:off x="2515239" y="4521133"/>
            <a:ext cx="943690" cy="830238"/>
            <a:chOff x="3110526" y="4333421"/>
            <a:chExt cx="943690" cy="83023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110526" y="4515659"/>
              <a:ext cx="943690" cy="6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6" name="직사각형 35"/>
            <p:cNvSpPr/>
            <p:nvPr/>
          </p:nvSpPr>
          <p:spPr>
            <a:xfrm>
              <a:off x="3110526" y="4333421"/>
              <a:ext cx="943200" cy="180000"/>
            </a:xfrm>
            <a:prstGeom prst="rect">
              <a:avLst/>
            </a:prstGeom>
            <a:solidFill>
              <a:srgbClr val="9900FF">
                <a:alpha val="70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dirty="0" smtClean="0">
                  <a:latin typeface="ChollaWide" pitchFamily="2" charset="0"/>
                  <a:ea typeface="아리따M" pitchFamily="18" charset="-127"/>
                </a:rPr>
                <a:t>Experience</a:t>
              </a:r>
              <a:endParaRPr lang="ko-KR" altLang="en-US" sz="1000" dirty="0">
                <a:latin typeface="ChollaWide" pitchFamily="2" charset="0"/>
                <a:ea typeface="아리따M" pitchFamily="18" charset="-127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0" y="5903153"/>
            <a:ext cx="9972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하나의 상품</a:t>
            </a:r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/</a:t>
            </a:r>
            <a:r>
              <a:rPr lang="ko-KR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서비스로도 </a:t>
            </a:r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충분히 </a:t>
            </a:r>
            <a:r>
              <a:rPr lang="ko-KR" altLang="en-US" sz="20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다양한 혁신이 가능</a:t>
            </a:r>
            <a:endParaRPr lang="en-US" altLang="ko-KR" sz="2000" dirty="0" smtClean="0">
              <a:latin typeface="아리따M" pitchFamily="18" charset="-127"/>
              <a:ea typeface="아리따M" pitchFamily="18" charset="-127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14954" y="2945600"/>
            <a:ext cx="1871876" cy="205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396195" y="2945600"/>
            <a:ext cx="1818063" cy="19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" name="타원 103"/>
          <p:cNvSpPr/>
          <p:nvPr/>
        </p:nvSpPr>
        <p:spPr>
          <a:xfrm>
            <a:off x="4438641" y="3812705"/>
            <a:ext cx="72000" cy="72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타원 104"/>
          <p:cNvSpPr/>
          <p:nvPr/>
        </p:nvSpPr>
        <p:spPr>
          <a:xfrm>
            <a:off x="4612000" y="3812705"/>
            <a:ext cx="72000" cy="72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타원 105"/>
          <p:cNvSpPr/>
          <p:nvPr/>
        </p:nvSpPr>
        <p:spPr>
          <a:xfrm>
            <a:off x="4794565" y="3812705"/>
            <a:ext cx="72000" cy="72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직사각형 106"/>
          <p:cNvSpPr/>
          <p:nvPr/>
        </p:nvSpPr>
        <p:spPr>
          <a:xfrm>
            <a:off x="8640527" y="0"/>
            <a:ext cx="1332148" cy="79208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옵션</a:t>
            </a:r>
            <a:r>
              <a:rPr lang="en-US" altLang="ko-KR" dirty="0" smtClean="0">
                <a:solidFill>
                  <a:schemeClr val="tx1"/>
                </a:solidFill>
              </a:rPr>
              <a:t>3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오각형 18"/>
          <p:cNvSpPr/>
          <p:nvPr/>
        </p:nvSpPr>
        <p:spPr>
          <a:xfrm rot="5400000">
            <a:off x="1736115" y="2856761"/>
            <a:ext cx="288032" cy="1223964"/>
          </a:xfrm>
          <a:prstGeom prst="homePlate">
            <a:avLst/>
          </a:prstGeom>
          <a:solidFill>
            <a:schemeClr val="bg1">
              <a:lumMod val="50000"/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9"/>
          <p:cNvGrpSpPr/>
          <p:nvPr/>
        </p:nvGrpSpPr>
        <p:grpSpPr>
          <a:xfrm>
            <a:off x="756967" y="2324879"/>
            <a:ext cx="2197127" cy="906477"/>
            <a:chOff x="269813" y="2142713"/>
            <a:chExt cx="2052000" cy="1044000"/>
          </a:xfrm>
        </p:grpSpPr>
        <p:sp>
          <p:nvSpPr>
            <p:cNvPr id="41" name="직사각형 40"/>
            <p:cNvSpPr/>
            <p:nvPr/>
          </p:nvSpPr>
          <p:spPr>
            <a:xfrm>
              <a:off x="269813" y="2142713"/>
              <a:ext cx="2052000" cy="1044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714316" y="2507444"/>
              <a:ext cx="1223963" cy="347340"/>
            </a:xfrm>
            <a:prstGeom prst="rect">
              <a:avLst/>
            </a:prstGeom>
            <a:noFill/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Case 1</a:t>
              </a:r>
              <a:endParaRPr lang="ko-KR" alt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</p:grpSp>
      <p:sp>
        <p:nvSpPr>
          <p:cNvPr id="24" name="직사각형 23"/>
          <p:cNvSpPr/>
          <p:nvPr/>
        </p:nvSpPr>
        <p:spPr>
          <a:xfrm>
            <a:off x="197805" y="1471113"/>
            <a:ext cx="9774870" cy="203957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sym typeface="Wingdings"/>
              </a:rPr>
              <a:t>3. 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혁신 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사례 심층 </a:t>
            </a:r>
            <a:r>
              <a:rPr lang="ko-KR" altLang="en-US" b="1" dirty="0" err="1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분석집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 구성 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449263" y="1780077"/>
            <a:ext cx="9523412" cy="252698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혁신 사례 심층 </a:t>
            </a:r>
            <a:r>
              <a:rPr lang="ko-KR" alt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분석집은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엄선된 각 사례를 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7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가지 관점의 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다각적이고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, 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심층적인 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Insight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를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발굴 및 분석하여 제공합니다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 </a:t>
            </a:r>
            <a:endParaRPr lang="en-US" altLang="ko-KR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아리따M" pitchFamily="18" charset="-127"/>
              <a:ea typeface="아리따M" pitchFamily="18" charset="-127"/>
            </a:endParaRPr>
          </a:p>
        </p:txBody>
      </p:sp>
      <p:grpSp>
        <p:nvGrpSpPr>
          <p:cNvPr id="10" name="그룹 31"/>
          <p:cNvGrpSpPr/>
          <p:nvPr/>
        </p:nvGrpSpPr>
        <p:grpSpPr>
          <a:xfrm>
            <a:off x="6988205" y="2324879"/>
            <a:ext cx="2197127" cy="906477"/>
            <a:chOff x="269813" y="2142713"/>
            <a:chExt cx="2052000" cy="1044000"/>
          </a:xfrm>
        </p:grpSpPr>
        <p:sp>
          <p:nvSpPr>
            <p:cNvPr id="37" name="직사각형 36"/>
            <p:cNvSpPr/>
            <p:nvPr/>
          </p:nvSpPr>
          <p:spPr>
            <a:xfrm>
              <a:off x="269813" y="2142713"/>
              <a:ext cx="2052000" cy="1044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714316" y="2507444"/>
              <a:ext cx="1223963" cy="347340"/>
            </a:xfrm>
            <a:prstGeom prst="rect">
              <a:avLst/>
            </a:prstGeom>
            <a:noFill/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Case </a:t>
              </a:r>
              <a:r>
                <a:rPr lang="en-US" altLang="ko-KR" sz="20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3</a:t>
              </a:r>
              <a:endParaRPr lang="ko-KR" alt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</p:grpSp>
      <p:grpSp>
        <p:nvGrpSpPr>
          <p:cNvPr id="11" name="그룹 41"/>
          <p:cNvGrpSpPr/>
          <p:nvPr/>
        </p:nvGrpSpPr>
        <p:grpSpPr>
          <a:xfrm>
            <a:off x="3872586" y="2324879"/>
            <a:ext cx="2197127" cy="906477"/>
            <a:chOff x="269813" y="2142713"/>
            <a:chExt cx="2052000" cy="1044000"/>
          </a:xfrm>
        </p:grpSpPr>
        <p:sp>
          <p:nvSpPr>
            <p:cNvPr id="43" name="직사각형 42"/>
            <p:cNvSpPr/>
            <p:nvPr/>
          </p:nvSpPr>
          <p:spPr>
            <a:xfrm>
              <a:off x="269813" y="2142713"/>
              <a:ext cx="2052000" cy="1044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/>
            <p:cNvSpPr/>
            <p:nvPr/>
          </p:nvSpPr>
          <p:spPr>
            <a:xfrm>
              <a:off x="714316" y="2507444"/>
              <a:ext cx="1223963" cy="347340"/>
            </a:xfrm>
            <a:prstGeom prst="rect">
              <a:avLst/>
            </a:prstGeom>
            <a:noFill/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Case </a:t>
              </a:r>
              <a:r>
                <a:rPr lang="en-US" altLang="ko-KR" sz="20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2</a:t>
              </a:r>
              <a:endParaRPr lang="ko-KR" alt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</p:grpSp>
      <p:sp>
        <p:nvSpPr>
          <p:cNvPr id="50" name="오각형 49"/>
          <p:cNvSpPr/>
          <p:nvPr/>
        </p:nvSpPr>
        <p:spPr>
          <a:xfrm rot="5400000">
            <a:off x="4859905" y="2874496"/>
            <a:ext cx="288032" cy="1223964"/>
          </a:xfrm>
          <a:prstGeom prst="homePlate">
            <a:avLst/>
          </a:prstGeom>
          <a:solidFill>
            <a:schemeClr val="bg1">
              <a:lumMod val="50000"/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오각형 50"/>
          <p:cNvSpPr/>
          <p:nvPr/>
        </p:nvSpPr>
        <p:spPr>
          <a:xfrm rot="5400000">
            <a:off x="7983696" y="2874496"/>
            <a:ext cx="288032" cy="1223964"/>
          </a:xfrm>
          <a:prstGeom prst="homePlate">
            <a:avLst/>
          </a:prstGeom>
          <a:solidFill>
            <a:schemeClr val="bg1">
              <a:lumMod val="50000"/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그룹 79"/>
          <p:cNvGrpSpPr/>
          <p:nvPr/>
        </p:nvGrpSpPr>
        <p:grpSpPr>
          <a:xfrm>
            <a:off x="3726816" y="4040990"/>
            <a:ext cx="2628936" cy="985851"/>
            <a:chOff x="4073512" y="3675860"/>
            <a:chExt cx="2628936" cy="985851"/>
          </a:xfrm>
        </p:grpSpPr>
        <p:grpSp>
          <p:nvGrpSpPr>
            <p:cNvPr id="13" name="그룹 58"/>
            <p:cNvGrpSpPr/>
            <p:nvPr/>
          </p:nvGrpSpPr>
          <p:grpSpPr>
            <a:xfrm>
              <a:off x="4073512" y="3675860"/>
              <a:ext cx="761215" cy="547351"/>
              <a:chOff x="422212" y="3529808"/>
              <a:chExt cx="943800" cy="830238"/>
            </a:xfrm>
          </p:grpSpPr>
          <p:pic>
            <p:nvPicPr>
              <p:cNvPr id="60" name="Picture 4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70000" contrast="-70000"/>
              </a:blip>
              <a:srcRect/>
              <a:stretch>
                <a:fillRect/>
              </a:stretch>
            </p:blipFill>
            <p:spPr bwMode="auto">
              <a:xfrm>
                <a:off x="422212" y="3712046"/>
                <a:ext cx="943800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61" name="직사각형 60"/>
              <p:cNvSpPr/>
              <p:nvPr/>
            </p:nvSpPr>
            <p:spPr>
              <a:xfrm>
                <a:off x="422212" y="3529808"/>
                <a:ext cx="943200" cy="180000"/>
              </a:xfrm>
              <a:prstGeom prst="rect">
                <a:avLst/>
              </a:prstGeom>
              <a:solidFill>
                <a:srgbClr val="FF3300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700" dirty="0" smtClean="0">
                    <a:latin typeface="ChollaWide" pitchFamily="2" charset="0"/>
                    <a:ea typeface="아리따M" pitchFamily="18" charset="-127"/>
                  </a:rPr>
                  <a:t>Target</a:t>
                </a:r>
                <a:endParaRPr lang="ko-KR" altLang="en-US" sz="7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14" name="그룹 61"/>
            <p:cNvGrpSpPr/>
            <p:nvPr/>
          </p:nvGrpSpPr>
          <p:grpSpPr>
            <a:xfrm>
              <a:off x="4695042" y="3675860"/>
              <a:ext cx="762139" cy="547351"/>
              <a:chOff x="1764094" y="3529808"/>
              <a:chExt cx="944947" cy="830238"/>
            </a:xfrm>
          </p:grpSpPr>
          <p:pic>
            <p:nvPicPr>
              <p:cNvPr id="63" name="Picture 5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70000" contrast="-70000"/>
              </a:blip>
              <a:srcRect/>
              <a:stretch>
                <a:fillRect/>
              </a:stretch>
            </p:blipFill>
            <p:spPr bwMode="auto">
              <a:xfrm>
                <a:off x="1764094" y="3712046"/>
                <a:ext cx="944947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64" name="직사각형 63"/>
              <p:cNvSpPr/>
              <p:nvPr/>
            </p:nvSpPr>
            <p:spPr>
              <a:xfrm>
                <a:off x="1764094" y="3529808"/>
                <a:ext cx="943200" cy="180000"/>
              </a:xfrm>
              <a:prstGeom prst="rect">
                <a:avLst/>
              </a:prstGeom>
              <a:solidFill>
                <a:srgbClr val="FF9933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700" dirty="0" smtClean="0">
                    <a:latin typeface="ChollaWide" pitchFamily="2" charset="0"/>
                    <a:ea typeface="아리따M" pitchFamily="18" charset="-127"/>
                  </a:rPr>
                  <a:t>Product</a:t>
                </a:r>
                <a:endParaRPr lang="ko-KR" altLang="en-US" sz="7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15" name="그룹 64"/>
            <p:cNvGrpSpPr/>
            <p:nvPr/>
          </p:nvGrpSpPr>
          <p:grpSpPr>
            <a:xfrm>
              <a:off x="5318103" y="3675860"/>
              <a:ext cx="763624" cy="547351"/>
              <a:chOff x="3105976" y="3529808"/>
              <a:chExt cx="946787" cy="830238"/>
            </a:xfrm>
          </p:grpSpPr>
          <p:pic>
            <p:nvPicPr>
              <p:cNvPr id="66" name="Picture 6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70000" contrast="-70000"/>
              </a:blip>
              <a:srcRect/>
              <a:stretch>
                <a:fillRect/>
              </a:stretch>
            </p:blipFill>
            <p:spPr bwMode="auto">
              <a:xfrm>
                <a:off x="3105976" y="3712046"/>
                <a:ext cx="946787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67" name="직사각형 66"/>
              <p:cNvSpPr/>
              <p:nvPr/>
            </p:nvSpPr>
            <p:spPr>
              <a:xfrm>
                <a:off x="3105976" y="3529808"/>
                <a:ext cx="943200" cy="180000"/>
              </a:xfrm>
              <a:prstGeom prst="rect">
                <a:avLst/>
              </a:prstGeom>
              <a:solidFill>
                <a:srgbClr val="FFCC00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700" dirty="0" smtClean="0">
                    <a:latin typeface="ChollaWide" pitchFamily="2" charset="0"/>
                    <a:ea typeface="아리따M" pitchFamily="18" charset="-127"/>
                  </a:rPr>
                  <a:t>Channel</a:t>
                </a:r>
                <a:endParaRPr lang="ko-KR" altLang="en-US" sz="7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16" name="그룹 67"/>
            <p:cNvGrpSpPr/>
            <p:nvPr/>
          </p:nvGrpSpPr>
          <p:grpSpPr>
            <a:xfrm>
              <a:off x="5941717" y="3675860"/>
              <a:ext cx="760731" cy="547351"/>
              <a:chOff x="4447858" y="3529808"/>
              <a:chExt cx="943200" cy="830238"/>
            </a:xfrm>
          </p:grpSpPr>
          <p:pic>
            <p:nvPicPr>
              <p:cNvPr id="69" name="Picture 5"/>
              <p:cNvPicPr>
                <a:picLocks noChangeAspect="1" noChangeArrowheads="1"/>
              </p:cNvPicPr>
              <p:nvPr/>
            </p:nvPicPr>
            <p:blipFill>
              <a:blip r:embed="rId5" cstate="print">
                <a:lum bright="70000" contrast="-70000"/>
              </a:blip>
              <a:srcRect r="805"/>
              <a:stretch>
                <a:fillRect/>
              </a:stretch>
            </p:blipFill>
            <p:spPr bwMode="auto">
              <a:xfrm>
                <a:off x="4447858" y="3712046"/>
                <a:ext cx="941661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70" name="직사각형 69"/>
              <p:cNvSpPr/>
              <p:nvPr/>
            </p:nvSpPr>
            <p:spPr>
              <a:xfrm>
                <a:off x="4447858" y="3529808"/>
                <a:ext cx="943200" cy="180000"/>
              </a:xfrm>
              <a:prstGeom prst="rect">
                <a:avLst/>
              </a:prstGeom>
              <a:solidFill>
                <a:srgbClr val="99CC00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700" dirty="0" smtClean="0">
                    <a:latin typeface="ChollaWide" pitchFamily="2" charset="0"/>
                    <a:ea typeface="아리따M" pitchFamily="18" charset="-127"/>
                  </a:rPr>
                  <a:t>Finance</a:t>
                </a:r>
                <a:endParaRPr lang="ko-KR" altLang="en-US" sz="7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17" name="그룹 70"/>
            <p:cNvGrpSpPr/>
            <p:nvPr/>
          </p:nvGrpSpPr>
          <p:grpSpPr>
            <a:xfrm>
              <a:off x="4360677" y="4114016"/>
              <a:ext cx="762140" cy="547351"/>
              <a:chOff x="587386" y="4333421"/>
              <a:chExt cx="944953" cy="830238"/>
            </a:xfrm>
          </p:grpSpPr>
          <p:pic>
            <p:nvPicPr>
              <p:cNvPr id="72" name="Picture 4"/>
              <p:cNvPicPr>
                <a:picLocks noChangeAspect="1" noChangeArrowheads="1"/>
              </p:cNvPicPr>
              <p:nvPr/>
            </p:nvPicPr>
            <p:blipFill>
              <a:blip r:embed="rId6" cstate="print">
                <a:lum bright="70000" contrast="-70000"/>
              </a:blip>
              <a:srcRect/>
              <a:stretch>
                <a:fillRect/>
              </a:stretch>
            </p:blipFill>
            <p:spPr bwMode="auto">
              <a:xfrm>
                <a:off x="587386" y="4515659"/>
                <a:ext cx="944953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73" name="직사각형 72"/>
              <p:cNvSpPr/>
              <p:nvPr/>
            </p:nvSpPr>
            <p:spPr>
              <a:xfrm>
                <a:off x="587386" y="4333421"/>
                <a:ext cx="943205" cy="180001"/>
              </a:xfrm>
              <a:prstGeom prst="rect">
                <a:avLst/>
              </a:prstGeom>
              <a:solidFill>
                <a:srgbClr val="6699FF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600" dirty="0" smtClean="0">
                    <a:latin typeface="ChollaWide" pitchFamily="2" charset="0"/>
                    <a:ea typeface="아리따M" pitchFamily="18" charset="-127"/>
                  </a:rPr>
                  <a:t>Communication</a:t>
                </a:r>
                <a:endParaRPr lang="ko-KR" altLang="en-US" sz="6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18" name="그룹 73"/>
            <p:cNvGrpSpPr/>
            <p:nvPr/>
          </p:nvGrpSpPr>
          <p:grpSpPr>
            <a:xfrm>
              <a:off x="5013278" y="4114360"/>
              <a:ext cx="762607" cy="547351"/>
              <a:chOff x="1929269" y="4333421"/>
              <a:chExt cx="945525" cy="830238"/>
            </a:xfrm>
          </p:grpSpPr>
          <p:pic>
            <p:nvPicPr>
              <p:cNvPr id="75" name="Picture 3"/>
              <p:cNvPicPr>
                <a:picLocks noChangeAspect="1" noChangeArrowheads="1"/>
              </p:cNvPicPr>
              <p:nvPr/>
            </p:nvPicPr>
            <p:blipFill>
              <a:blip r:embed="rId7" cstate="print">
                <a:lum bright="70000" contrast="-70000"/>
              </a:blip>
              <a:srcRect/>
              <a:stretch>
                <a:fillRect/>
              </a:stretch>
            </p:blipFill>
            <p:spPr bwMode="auto">
              <a:xfrm>
                <a:off x="1929269" y="4515659"/>
                <a:ext cx="945525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76" name="직사각형 75"/>
              <p:cNvSpPr/>
              <p:nvPr/>
            </p:nvSpPr>
            <p:spPr>
              <a:xfrm>
                <a:off x="1929269" y="4333421"/>
                <a:ext cx="943199" cy="180001"/>
              </a:xfrm>
              <a:prstGeom prst="rect">
                <a:avLst/>
              </a:prstGeom>
              <a:solidFill>
                <a:srgbClr val="336699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700" dirty="0" smtClean="0">
                    <a:latin typeface="ChollaWide" pitchFamily="2" charset="0"/>
                    <a:ea typeface="아리따M" pitchFamily="18" charset="-127"/>
                  </a:rPr>
                  <a:t>Service</a:t>
                </a:r>
                <a:endParaRPr lang="ko-KR" altLang="en-US" sz="7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20" name="그룹 76"/>
            <p:cNvGrpSpPr/>
            <p:nvPr/>
          </p:nvGrpSpPr>
          <p:grpSpPr>
            <a:xfrm>
              <a:off x="5670510" y="4114360"/>
              <a:ext cx="761125" cy="547351"/>
              <a:chOff x="3279742" y="4333421"/>
              <a:chExt cx="943690" cy="830238"/>
            </a:xfrm>
          </p:grpSpPr>
          <p:pic>
            <p:nvPicPr>
              <p:cNvPr id="78" name="Picture 2"/>
              <p:cNvPicPr>
                <a:picLocks noChangeAspect="1" noChangeArrowheads="1"/>
              </p:cNvPicPr>
              <p:nvPr/>
            </p:nvPicPr>
            <p:blipFill>
              <a:blip r:embed="rId8" cstate="print">
                <a:lum bright="70000" contrast="-70000"/>
              </a:blip>
              <a:srcRect/>
              <a:stretch>
                <a:fillRect/>
              </a:stretch>
            </p:blipFill>
            <p:spPr bwMode="auto">
              <a:xfrm>
                <a:off x="3279742" y="4515659"/>
                <a:ext cx="943690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79" name="직사각형 78"/>
              <p:cNvSpPr/>
              <p:nvPr/>
            </p:nvSpPr>
            <p:spPr>
              <a:xfrm>
                <a:off x="3279744" y="4333421"/>
                <a:ext cx="943200" cy="180001"/>
              </a:xfrm>
              <a:prstGeom prst="rect">
                <a:avLst/>
              </a:prstGeom>
              <a:solidFill>
                <a:srgbClr val="9900FF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700" dirty="0" smtClean="0">
                    <a:latin typeface="ChollaWide" pitchFamily="2" charset="0"/>
                    <a:ea typeface="아리따M" pitchFamily="18" charset="-127"/>
                  </a:rPr>
                  <a:t>Experience</a:t>
                </a:r>
                <a:endParaRPr lang="ko-KR" altLang="en-US" sz="7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</p:grpSp>
      <p:grpSp>
        <p:nvGrpSpPr>
          <p:cNvPr id="21" name="그룹 80"/>
          <p:cNvGrpSpPr/>
          <p:nvPr/>
        </p:nvGrpSpPr>
        <p:grpSpPr>
          <a:xfrm>
            <a:off x="6811987" y="4004477"/>
            <a:ext cx="2628936" cy="985851"/>
            <a:chOff x="4073512" y="3675860"/>
            <a:chExt cx="2628936" cy="985851"/>
          </a:xfrm>
        </p:grpSpPr>
        <p:grpSp>
          <p:nvGrpSpPr>
            <p:cNvPr id="22" name="그룹 58"/>
            <p:cNvGrpSpPr/>
            <p:nvPr/>
          </p:nvGrpSpPr>
          <p:grpSpPr>
            <a:xfrm>
              <a:off x="4073512" y="3675860"/>
              <a:ext cx="761215" cy="547351"/>
              <a:chOff x="422212" y="3529808"/>
              <a:chExt cx="943800" cy="830238"/>
            </a:xfrm>
          </p:grpSpPr>
          <p:pic>
            <p:nvPicPr>
              <p:cNvPr id="101" name="Picture 4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70000" contrast="-70000"/>
              </a:blip>
              <a:srcRect/>
              <a:stretch>
                <a:fillRect/>
              </a:stretch>
            </p:blipFill>
            <p:spPr bwMode="auto">
              <a:xfrm>
                <a:off x="422212" y="3712046"/>
                <a:ext cx="943800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02" name="직사각형 101"/>
              <p:cNvSpPr/>
              <p:nvPr/>
            </p:nvSpPr>
            <p:spPr>
              <a:xfrm>
                <a:off x="422212" y="3529808"/>
                <a:ext cx="943200" cy="180000"/>
              </a:xfrm>
              <a:prstGeom prst="rect">
                <a:avLst/>
              </a:prstGeom>
              <a:solidFill>
                <a:srgbClr val="FF3300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700" dirty="0" smtClean="0">
                    <a:latin typeface="ChollaWide" pitchFamily="2" charset="0"/>
                    <a:ea typeface="아리따M" pitchFamily="18" charset="-127"/>
                  </a:rPr>
                  <a:t>Target</a:t>
                </a:r>
                <a:endParaRPr lang="ko-KR" altLang="en-US" sz="7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23" name="그룹 61"/>
            <p:cNvGrpSpPr/>
            <p:nvPr/>
          </p:nvGrpSpPr>
          <p:grpSpPr>
            <a:xfrm>
              <a:off x="4695042" y="3675860"/>
              <a:ext cx="762139" cy="547351"/>
              <a:chOff x="1764094" y="3529808"/>
              <a:chExt cx="944947" cy="830238"/>
            </a:xfrm>
          </p:grpSpPr>
          <p:pic>
            <p:nvPicPr>
              <p:cNvPr id="99" name="Picture 5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70000" contrast="-70000"/>
              </a:blip>
              <a:srcRect/>
              <a:stretch>
                <a:fillRect/>
              </a:stretch>
            </p:blipFill>
            <p:spPr bwMode="auto">
              <a:xfrm>
                <a:off x="1764094" y="3712046"/>
                <a:ext cx="944947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00" name="직사각형 99"/>
              <p:cNvSpPr/>
              <p:nvPr/>
            </p:nvSpPr>
            <p:spPr>
              <a:xfrm>
                <a:off x="1764094" y="3529808"/>
                <a:ext cx="943200" cy="180000"/>
              </a:xfrm>
              <a:prstGeom prst="rect">
                <a:avLst/>
              </a:prstGeom>
              <a:solidFill>
                <a:srgbClr val="FF9933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700" dirty="0" smtClean="0">
                    <a:latin typeface="ChollaWide" pitchFamily="2" charset="0"/>
                    <a:ea typeface="아리따M" pitchFamily="18" charset="-127"/>
                  </a:rPr>
                  <a:t>Product</a:t>
                </a:r>
                <a:endParaRPr lang="ko-KR" altLang="en-US" sz="7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30" name="그룹 64"/>
            <p:cNvGrpSpPr/>
            <p:nvPr/>
          </p:nvGrpSpPr>
          <p:grpSpPr>
            <a:xfrm>
              <a:off x="5318103" y="3675860"/>
              <a:ext cx="763624" cy="547351"/>
              <a:chOff x="3105976" y="3529808"/>
              <a:chExt cx="946787" cy="830238"/>
            </a:xfrm>
          </p:grpSpPr>
          <p:pic>
            <p:nvPicPr>
              <p:cNvPr id="97" name="Picture 6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70000" contrast="-70000"/>
              </a:blip>
              <a:srcRect/>
              <a:stretch>
                <a:fillRect/>
              </a:stretch>
            </p:blipFill>
            <p:spPr bwMode="auto">
              <a:xfrm>
                <a:off x="3105976" y="3712046"/>
                <a:ext cx="946787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98" name="직사각형 97"/>
              <p:cNvSpPr/>
              <p:nvPr/>
            </p:nvSpPr>
            <p:spPr>
              <a:xfrm>
                <a:off x="3105976" y="3529808"/>
                <a:ext cx="943200" cy="180000"/>
              </a:xfrm>
              <a:prstGeom prst="rect">
                <a:avLst/>
              </a:prstGeom>
              <a:solidFill>
                <a:srgbClr val="FFCC00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700" dirty="0" smtClean="0">
                    <a:latin typeface="ChollaWide" pitchFamily="2" charset="0"/>
                    <a:ea typeface="아리따M" pitchFamily="18" charset="-127"/>
                  </a:rPr>
                  <a:t>Channel</a:t>
                </a:r>
                <a:endParaRPr lang="ko-KR" altLang="en-US" sz="7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31" name="그룹 67"/>
            <p:cNvGrpSpPr/>
            <p:nvPr/>
          </p:nvGrpSpPr>
          <p:grpSpPr>
            <a:xfrm>
              <a:off x="5941717" y="3675860"/>
              <a:ext cx="760731" cy="547351"/>
              <a:chOff x="4447858" y="3529808"/>
              <a:chExt cx="943200" cy="830238"/>
            </a:xfrm>
          </p:grpSpPr>
          <p:pic>
            <p:nvPicPr>
              <p:cNvPr id="95" name="Picture 5"/>
              <p:cNvPicPr>
                <a:picLocks noChangeAspect="1" noChangeArrowheads="1"/>
              </p:cNvPicPr>
              <p:nvPr/>
            </p:nvPicPr>
            <p:blipFill>
              <a:blip r:embed="rId5" cstate="print">
                <a:lum bright="70000" contrast="-70000"/>
              </a:blip>
              <a:srcRect r="805"/>
              <a:stretch>
                <a:fillRect/>
              </a:stretch>
            </p:blipFill>
            <p:spPr bwMode="auto">
              <a:xfrm>
                <a:off x="4447858" y="3712046"/>
                <a:ext cx="941661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96" name="직사각형 95"/>
              <p:cNvSpPr/>
              <p:nvPr/>
            </p:nvSpPr>
            <p:spPr>
              <a:xfrm>
                <a:off x="4447858" y="3529808"/>
                <a:ext cx="943200" cy="180000"/>
              </a:xfrm>
              <a:prstGeom prst="rect">
                <a:avLst/>
              </a:prstGeom>
              <a:solidFill>
                <a:srgbClr val="99CC00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700" dirty="0" smtClean="0">
                    <a:latin typeface="ChollaWide" pitchFamily="2" charset="0"/>
                    <a:ea typeface="아리따M" pitchFamily="18" charset="-127"/>
                  </a:rPr>
                  <a:t>Finance</a:t>
                </a:r>
                <a:endParaRPr lang="ko-KR" altLang="en-US" sz="7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32" name="그룹 70"/>
            <p:cNvGrpSpPr/>
            <p:nvPr/>
          </p:nvGrpSpPr>
          <p:grpSpPr>
            <a:xfrm>
              <a:off x="4360677" y="4114016"/>
              <a:ext cx="762140" cy="547351"/>
              <a:chOff x="587386" y="4333421"/>
              <a:chExt cx="944953" cy="830238"/>
            </a:xfrm>
          </p:grpSpPr>
          <p:pic>
            <p:nvPicPr>
              <p:cNvPr id="93" name="Picture 4"/>
              <p:cNvPicPr>
                <a:picLocks noChangeAspect="1" noChangeArrowheads="1"/>
              </p:cNvPicPr>
              <p:nvPr/>
            </p:nvPicPr>
            <p:blipFill>
              <a:blip r:embed="rId6" cstate="print">
                <a:lum bright="70000" contrast="-70000"/>
              </a:blip>
              <a:srcRect/>
              <a:stretch>
                <a:fillRect/>
              </a:stretch>
            </p:blipFill>
            <p:spPr bwMode="auto">
              <a:xfrm>
                <a:off x="587386" y="4515659"/>
                <a:ext cx="944953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94" name="직사각형 93"/>
              <p:cNvSpPr/>
              <p:nvPr/>
            </p:nvSpPr>
            <p:spPr>
              <a:xfrm>
                <a:off x="587386" y="4333421"/>
                <a:ext cx="943205" cy="180001"/>
              </a:xfrm>
              <a:prstGeom prst="rect">
                <a:avLst/>
              </a:prstGeom>
              <a:solidFill>
                <a:srgbClr val="6699FF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600" dirty="0" smtClean="0">
                    <a:latin typeface="ChollaWide" pitchFamily="2" charset="0"/>
                    <a:ea typeface="아리따M" pitchFamily="18" charset="-127"/>
                  </a:rPr>
                  <a:t>Communication</a:t>
                </a:r>
                <a:endParaRPr lang="ko-KR" altLang="en-US" sz="6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39" name="그룹 73"/>
            <p:cNvGrpSpPr/>
            <p:nvPr/>
          </p:nvGrpSpPr>
          <p:grpSpPr>
            <a:xfrm>
              <a:off x="5013278" y="4114360"/>
              <a:ext cx="762607" cy="547351"/>
              <a:chOff x="1929269" y="4333421"/>
              <a:chExt cx="945525" cy="830238"/>
            </a:xfrm>
          </p:grpSpPr>
          <p:pic>
            <p:nvPicPr>
              <p:cNvPr id="91" name="Picture 3"/>
              <p:cNvPicPr>
                <a:picLocks noChangeAspect="1" noChangeArrowheads="1"/>
              </p:cNvPicPr>
              <p:nvPr/>
            </p:nvPicPr>
            <p:blipFill>
              <a:blip r:embed="rId7" cstate="print">
                <a:lum bright="70000" contrast="-70000"/>
              </a:blip>
              <a:srcRect/>
              <a:stretch>
                <a:fillRect/>
              </a:stretch>
            </p:blipFill>
            <p:spPr bwMode="auto">
              <a:xfrm>
                <a:off x="1929269" y="4515659"/>
                <a:ext cx="945525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92" name="직사각형 91"/>
              <p:cNvSpPr/>
              <p:nvPr/>
            </p:nvSpPr>
            <p:spPr>
              <a:xfrm>
                <a:off x="1929269" y="4333421"/>
                <a:ext cx="943199" cy="180001"/>
              </a:xfrm>
              <a:prstGeom prst="rect">
                <a:avLst/>
              </a:prstGeom>
              <a:solidFill>
                <a:srgbClr val="336699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700" dirty="0" smtClean="0">
                    <a:latin typeface="ChollaWide" pitchFamily="2" charset="0"/>
                    <a:ea typeface="아리따M" pitchFamily="18" charset="-127"/>
                  </a:rPr>
                  <a:t>Service</a:t>
                </a:r>
                <a:endParaRPr lang="ko-KR" altLang="en-US" sz="7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42" name="그룹 76"/>
            <p:cNvGrpSpPr/>
            <p:nvPr/>
          </p:nvGrpSpPr>
          <p:grpSpPr>
            <a:xfrm>
              <a:off x="5670510" y="4114360"/>
              <a:ext cx="761125" cy="547351"/>
              <a:chOff x="3279742" y="4333421"/>
              <a:chExt cx="943690" cy="830238"/>
            </a:xfrm>
          </p:grpSpPr>
          <p:pic>
            <p:nvPicPr>
              <p:cNvPr id="89" name="Picture 2"/>
              <p:cNvPicPr>
                <a:picLocks noChangeAspect="1" noChangeArrowheads="1"/>
              </p:cNvPicPr>
              <p:nvPr/>
            </p:nvPicPr>
            <p:blipFill>
              <a:blip r:embed="rId8" cstate="print">
                <a:lum bright="70000" contrast="-70000"/>
              </a:blip>
              <a:srcRect/>
              <a:stretch>
                <a:fillRect/>
              </a:stretch>
            </p:blipFill>
            <p:spPr bwMode="auto">
              <a:xfrm>
                <a:off x="3279742" y="4515659"/>
                <a:ext cx="943690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90" name="직사각형 89"/>
              <p:cNvSpPr/>
              <p:nvPr/>
            </p:nvSpPr>
            <p:spPr>
              <a:xfrm>
                <a:off x="3279744" y="4333421"/>
                <a:ext cx="943200" cy="180001"/>
              </a:xfrm>
              <a:prstGeom prst="rect">
                <a:avLst/>
              </a:prstGeom>
              <a:solidFill>
                <a:srgbClr val="9900FF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700" dirty="0" smtClean="0">
                    <a:latin typeface="ChollaWide" pitchFamily="2" charset="0"/>
                    <a:ea typeface="아리따M" pitchFamily="18" charset="-127"/>
                  </a:rPr>
                  <a:t>Experience</a:t>
                </a:r>
                <a:endParaRPr lang="ko-KR" altLang="en-US" sz="7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</p:grpSp>
      <p:grpSp>
        <p:nvGrpSpPr>
          <p:cNvPr id="83" name="그룹 79"/>
          <p:cNvGrpSpPr/>
          <p:nvPr/>
        </p:nvGrpSpPr>
        <p:grpSpPr>
          <a:xfrm>
            <a:off x="641645" y="4040990"/>
            <a:ext cx="2628936" cy="985851"/>
            <a:chOff x="4073512" y="3675860"/>
            <a:chExt cx="2628936" cy="985851"/>
          </a:xfrm>
        </p:grpSpPr>
        <p:grpSp>
          <p:nvGrpSpPr>
            <p:cNvPr id="84" name="그룹 58"/>
            <p:cNvGrpSpPr/>
            <p:nvPr/>
          </p:nvGrpSpPr>
          <p:grpSpPr>
            <a:xfrm>
              <a:off x="4073512" y="3675860"/>
              <a:ext cx="761215" cy="547351"/>
              <a:chOff x="422212" y="3529808"/>
              <a:chExt cx="943800" cy="830238"/>
            </a:xfrm>
          </p:grpSpPr>
          <p:pic>
            <p:nvPicPr>
              <p:cNvPr id="117" name="Picture 4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70000" contrast="-70000"/>
              </a:blip>
              <a:srcRect/>
              <a:stretch>
                <a:fillRect/>
              </a:stretch>
            </p:blipFill>
            <p:spPr bwMode="auto">
              <a:xfrm>
                <a:off x="422212" y="3712046"/>
                <a:ext cx="943800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18" name="직사각형 117"/>
              <p:cNvSpPr/>
              <p:nvPr/>
            </p:nvSpPr>
            <p:spPr>
              <a:xfrm>
                <a:off x="422212" y="3529808"/>
                <a:ext cx="943200" cy="180000"/>
              </a:xfrm>
              <a:prstGeom prst="rect">
                <a:avLst/>
              </a:prstGeom>
              <a:solidFill>
                <a:srgbClr val="FF3300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700" dirty="0" smtClean="0">
                    <a:latin typeface="ChollaWide" pitchFamily="2" charset="0"/>
                    <a:ea typeface="아리따M" pitchFamily="18" charset="-127"/>
                  </a:rPr>
                  <a:t>Target</a:t>
                </a:r>
                <a:endParaRPr lang="ko-KR" altLang="en-US" sz="7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85" name="그룹 61"/>
            <p:cNvGrpSpPr/>
            <p:nvPr/>
          </p:nvGrpSpPr>
          <p:grpSpPr>
            <a:xfrm>
              <a:off x="4695042" y="3675860"/>
              <a:ext cx="762139" cy="547351"/>
              <a:chOff x="1764094" y="3529808"/>
              <a:chExt cx="944947" cy="830238"/>
            </a:xfrm>
          </p:grpSpPr>
          <p:pic>
            <p:nvPicPr>
              <p:cNvPr id="115" name="Picture 5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70000" contrast="-70000"/>
              </a:blip>
              <a:srcRect/>
              <a:stretch>
                <a:fillRect/>
              </a:stretch>
            </p:blipFill>
            <p:spPr bwMode="auto">
              <a:xfrm>
                <a:off x="1764094" y="3712046"/>
                <a:ext cx="944947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16" name="직사각형 115"/>
              <p:cNvSpPr/>
              <p:nvPr/>
            </p:nvSpPr>
            <p:spPr>
              <a:xfrm>
                <a:off x="1764094" y="3529808"/>
                <a:ext cx="943200" cy="180000"/>
              </a:xfrm>
              <a:prstGeom prst="rect">
                <a:avLst/>
              </a:prstGeom>
              <a:solidFill>
                <a:srgbClr val="FF9933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700" dirty="0" smtClean="0">
                    <a:latin typeface="ChollaWide" pitchFamily="2" charset="0"/>
                    <a:ea typeface="아리따M" pitchFamily="18" charset="-127"/>
                  </a:rPr>
                  <a:t>Product</a:t>
                </a:r>
                <a:endParaRPr lang="ko-KR" altLang="en-US" sz="7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86" name="그룹 64"/>
            <p:cNvGrpSpPr/>
            <p:nvPr/>
          </p:nvGrpSpPr>
          <p:grpSpPr>
            <a:xfrm>
              <a:off x="5318103" y="3675860"/>
              <a:ext cx="763624" cy="547351"/>
              <a:chOff x="3105976" y="3529808"/>
              <a:chExt cx="946787" cy="830238"/>
            </a:xfrm>
          </p:grpSpPr>
          <p:pic>
            <p:nvPicPr>
              <p:cNvPr id="113" name="Picture 6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70000" contrast="-70000"/>
              </a:blip>
              <a:srcRect/>
              <a:stretch>
                <a:fillRect/>
              </a:stretch>
            </p:blipFill>
            <p:spPr bwMode="auto">
              <a:xfrm>
                <a:off x="3105976" y="3712046"/>
                <a:ext cx="946787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14" name="직사각형 113"/>
              <p:cNvSpPr/>
              <p:nvPr/>
            </p:nvSpPr>
            <p:spPr>
              <a:xfrm>
                <a:off x="3105976" y="3529808"/>
                <a:ext cx="943200" cy="180000"/>
              </a:xfrm>
              <a:prstGeom prst="rect">
                <a:avLst/>
              </a:prstGeom>
              <a:solidFill>
                <a:srgbClr val="FFCC00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700" dirty="0" smtClean="0">
                    <a:latin typeface="ChollaWide" pitchFamily="2" charset="0"/>
                    <a:ea typeface="아리따M" pitchFamily="18" charset="-127"/>
                  </a:rPr>
                  <a:t>Channel</a:t>
                </a:r>
                <a:endParaRPr lang="ko-KR" altLang="en-US" sz="7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87" name="그룹 67"/>
            <p:cNvGrpSpPr/>
            <p:nvPr/>
          </p:nvGrpSpPr>
          <p:grpSpPr>
            <a:xfrm>
              <a:off x="5941717" y="3675860"/>
              <a:ext cx="760731" cy="547351"/>
              <a:chOff x="4447858" y="3529808"/>
              <a:chExt cx="943200" cy="830238"/>
            </a:xfrm>
          </p:grpSpPr>
          <p:pic>
            <p:nvPicPr>
              <p:cNvPr id="111" name="Picture 5"/>
              <p:cNvPicPr>
                <a:picLocks noChangeAspect="1" noChangeArrowheads="1"/>
              </p:cNvPicPr>
              <p:nvPr/>
            </p:nvPicPr>
            <p:blipFill>
              <a:blip r:embed="rId5" cstate="print">
                <a:lum bright="70000" contrast="-70000"/>
              </a:blip>
              <a:srcRect r="805"/>
              <a:stretch>
                <a:fillRect/>
              </a:stretch>
            </p:blipFill>
            <p:spPr bwMode="auto">
              <a:xfrm>
                <a:off x="4447858" y="3712046"/>
                <a:ext cx="941661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12" name="직사각형 111"/>
              <p:cNvSpPr/>
              <p:nvPr/>
            </p:nvSpPr>
            <p:spPr>
              <a:xfrm>
                <a:off x="4447858" y="3529808"/>
                <a:ext cx="943200" cy="180000"/>
              </a:xfrm>
              <a:prstGeom prst="rect">
                <a:avLst/>
              </a:prstGeom>
              <a:solidFill>
                <a:srgbClr val="99CC00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700" dirty="0" smtClean="0">
                    <a:latin typeface="ChollaWide" pitchFamily="2" charset="0"/>
                    <a:ea typeface="아리따M" pitchFamily="18" charset="-127"/>
                  </a:rPr>
                  <a:t>Finance</a:t>
                </a:r>
                <a:endParaRPr lang="ko-KR" altLang="en-US" sz="7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88" name="그룹 70"/>
            <p:cNvGrpSpPr/>
            <p:nvPr/>
          </p:nvGrpSpPr>
          <p:grpSpPr>
            <a:xfrm>
              <a:off x="4360677" y="4114016"/>
              <a:ext cx="762140" cy="547351"/>
              <a:chOff x="587386" y="4333421"/>
              <a:chExt cx="944953" cy="830238"/>
            </a:xfrm>
          </p:grpSpPr>
          <p:pic>
            <p:nvPicPr>
              <p:cNvPr id="109" name="Picture 4"/>
              <p:cNvPicPr>
                <a:picLocks noChangeAspect="1" noChangeArrowheads="1"/>
              </p:cNvPicPr>
              <p:nvPr/>
            </p:nvPicPr>
            <p:blipFill>
              <a:blip r:embed="rId6" cstate="print">
                <a:lum bright="70000" contrast="-70000"/>
              </a:blip>
              <a:srcRect/>
              <a:stretch>
                <a:fillRect/>
              </a:stretch>
            </p:blipFill>
            <p:spPr bwMode="auto">
              <a:xfrm>
                <a:off x="587386" y="4515659"/>
                <a:ext cx="944953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10" name="직사각형 109"/>
              <p:cNvSpPr/>
              <p:nvPr/>
            </p:nvSpPr>
            <p:spPr>
              <a:xfrm>
                <a:off x="587386" y="4333421"/>
                <a:ext cx="943205" cy="180001"/>
              </a:xfrm>
              <a:prstGeom prst="rect">
                <a:avLst/>
              </a:prstGeom>
              <a:solidFill>
                <a:srgbClr val="6699FF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600" dirty="0" smtClean="0">
                    <a:latin typeface="ChollaWide" pitchFamily="2" charset="0"/>
                    <a:ea typeface="아리따M" pitchFamily="18" charset="-127"/>
                  </a:rPr>
                  <a:t>Communication</a:t>
                </a:r>
                <a:endParaRPr lang="ko-KR" altLang="en-US" sz="6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103" name="그룹 73"/>
            <p:cNvGrpSpPr/>
            <p:nvPr/>
          </p:nvGrpSpPr>
          <p:grpSpPr>
            <a:xfrm>
              <a:off x="5013278" y="4114360"/>
              <a:ext cx="762607" cy="547351"/>
              <a:chOff x="1929269" y="4333421"/>
              <a:chExt cx="945525" cy="830238"/>
            </a:xfrm>
          </p:grpSpPr>
          <p:pic>
            <p:nvPicPr>
              <p:cNvPr id="107" name="Picture 3"/>
              <p:cNvPicPr>
                <a:picLocks noChangeAspect="1" noChangeArrowheads="1"/>
              </p:cNvPicPr>
              <p:nvPr/>
            </p:nvPicPr>
            <p:blipFill>
              <a:blip r:embed="rId7" cstate="print">
                <a:lum bright="70000" contrast="-70000"/>
              </a:blip>
              <a:srcRect/>
              <a:stretch>
                <a:fillRect/>
              </a:stretch>
            </p:blipFill>
            <p:spPr bwMode="auto">
              <a:xfrm>
                <a:off x="1929269" y="4515659"/>
                <a:ext cx="945525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08" name="직사각형 107"/>
              <p:cNvSpPr/>
              <p:nvPr/>
            </p:nvSpPr>
            <p:spPr>
              <a:xfrm>
                <a:off x="1929269" y="4333421"/>
                <a:ext cx="943199" cy="180001"/>
              </a:xfrm>
              <a:prstGeom prst="rect">
                <a:avLst/>
              </a:prstGeom>
              <a:solidFill>
                <a:srgbClr val="336699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700" dirty="0" smtClean="0">
                    <a:latin typeface="ChollaWide" pitchFamily="2" charset="0"/>
                    <a:ea typeface="아리따M" pitchFamily="18" charset="-127"/>
                  </a:rPr>
                  <a:t>Service</a:t>
                </a:r>
                <a:endParaRPr lang="ko-KR" altLang="en-US" sz="7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104" name="그룹 76"/>
            <p:cNvGrpSpPr/>
            <p:nvPr/>
          </p:nvGrpSpPr>
          <p:grpSpPr>
            <a:xfrm>
              <a:off x="5670510" y="4114360"/>
              <a:ext cx="761125" cy="547351"/>
              <a:chOff x="3279742" y="4333421"/>
              <a:chExt cx="943690" cy="830238"/>
            </a:xfrm>
          </p:grpSpPr>
          <p:pic>
            <p:nvPicPr>
              <p:cNvPr id="105" name="Picture 2"/>
              <p:cNvPicPr>
                <a:picLocks noChangeAspect="1" noChangeArrowheads="1"/>
              </p:cNvPicPr>
              <p:nvPr/>
            </p:nvPicPr>
            <p:blipFill>
              <a:blip r:embed="rId8" cstate="print">
                <a:lum bright="70000" contrast="-70000"/>
              </a:blip>
              <a:srcRect/>
              <a:stretch>
                <a:fillRect/>
              </a:stretch>
            </p:blipFill>
            <p:spPr bwMode="auto">
              <a:xfrm>
                <a:off x="3279742" y="4515659"/>
                <a:ext cx="943690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06" name="직사각형 105"/>
              <p:cNvSpPr/>
              <p:nvPr/>
            </p:nvSpPr>
            <p:spPr>
              <a:xfrm>
                <a:off x="3279744" y="4333421"/>
                <a:ext cx="943200" cy="180001"/>
              </a:xfrm>
              <a:prstGeom prst="rect">
                <a:avLst/>
              </a:prstGeom>
              <a:solidFill>
                <a:srgbClr val="9900FF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700" dirty="0" smtClean="0">
                    <a:latin typeface="ChollaWide" pitchFamily="2" charset="0"/>
                    <a:ea typeface="아리따M" pitchFamily="18" charset="-127"/>
                  </a:rPr>
                  <a:t>Experience</a:t>
                </a:r>
                <a:endParaRPr lang="ko-KR" altLang="en-US" sz="7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</p:grpSp>
      <p:sp>
        <p:nvSpPr>
          <p:cNvPr id="120" name="직사각형 119"/>
          <p:cNvSpPr/>
          <p:nvPr/>
        </p:nvSpPr>
        <p:spPr>
          <a:xfrm>
            <a:off x="0" y="5318945"/>
            <a:ext cx="9972675" cy="839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/>
          </a:p>
        </p:txBody>
      </p:sp>
      <p:sp>
        <p:nvSpPr>
          <p:cNvPr id="40" name="TextBox 39"/>
          <p:cNvSpPr txBox="1"/>
          <p:nvPr/>
        </p:nvSpPr>
        <p:spPr>
          <a:xfrm>
            <a:off x="1" y="5538023"/>
            <a:ext cx="99726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각 </a:t>
            </a:r>
            <a:r>
              <a:rPr lang="ko-KR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사례별로 </a:t>
            </a:r>
            <a:r>
              <a:rPr lang="en-US" altLang="ko-KR" sz="20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7</a:t>
            </a:r>
            <a:r>
              <a:rPr lang="ko-KR" altLang="en-US" sz="20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가지의 심층적인 </a:t>
            </a:r>
            <a:r>
              <a:rPr lang="en-US" altLang="ko-KR" sz="20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Insight </a:t>
            </a:r>
            <a:r>
              <a:rPr lang="ko-KR" altLang="en-US" sz="20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도출 </a:t>
            </a:r>
            <a:endParaRPr lang="en-US" altLang="ko-KR" sz="2000" b="1" dirty="0" smtClean="0">
              <a:solidFill>
                <a:srgbClr val="F16921"/>
              </a:solidFill>
              <a:latin typeface="ChollaWide" pitchFamily="2" charset="0"/>
              <a:ea typeface="아리따M" pitchFamily="18" charset="-127"/>
            </a:endParaRPr>
          </a:p>
          <a:p>
            <a:pPr algn="ctr"/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sym typeface="Wingdings" pitchFamily="2" charset="2"/>
              </a:rPr>
              <a:t> </a:t>
            </a:r>
            <a:r>
              <a:rPr lang="ko-KR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하나의 </a:t>
            </a:r>
            <a:r>
              <a:rPr lang="ko-KR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상품</a:t>
            </a:r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/</a:t>
            </a:r>
            <a:r>
              <a:rPr lang="ko-KR" alt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서비스으로</a:t>
            </a:r>
            <a:r>
              <a:rPr lang="ko-KR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 다양한 </a:t>
            </a:r>
            <a:r>
              <a:rPr lang="ko-KR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혁신의 방향성 제시 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아리따M" pitchFamily="18" charset="-127"/>
              <a:ea typeface="아리따M" pitchFamily="18" charset="-127"/>
            </a:endParaRPr>
          </a:p>
        </p:txBody>
      </p:sp>
      <p:sp>
        <p:nvSpPr>
          <p:cNvPr id="122" name="직사각형 121"/>
          <p:cNvSpPr/>
          <p:nvPr/>
        </p:nvSpPr>
        <p:spPr>
          <a:xfrm>
            <a:off x="8640527" y="0"/>
            <a:ext cx="1332148" cy="79208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옵션</a:t>
            </a:r>
            <a:r>
              <a:rPr lang="en-US" altLang="ko-KR" dirty="0" smtClean="0">
                <a:solidFill>
                  <a:schemeClr val="tx1"/>
                </a:solidFill>
              </a:rPr>
              <a:t>4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2654785" y="4885389"/>
            <a:ext cx="19802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풍부한 정보 소스를 기반으로 소비자학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경영학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생명공학 등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다양한 전공자들이 논의하여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그 중 엄선된 사례들이 온라인에 업데이트 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 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038565" y="4885389"/>
            <a:ext cx="26282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크리베이트는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글로벌 최신 혁신 사례를 주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5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회씩 매일 분석하여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온라인 유료 서비스로 제공하고 있습니다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본 보고서를 구입하는 분들에게는 별도의 유료 회원권 구매 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없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온라인 프리미엄 연간 회원권이 지급됩니다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아리따M" pitchFamily="18" charset="-127"/>
              <a:ea typeface="아리따M" pitchFamily="18" charset="-127"/>
            </a:endParaRPr>
          </a:p>
        </p:txBody>
      </p:sp>
      <p:sp>
        <p:nvSpPr>
          <p:cNvPr id="94" name="덧셈 기호 93"/>
          <p:cNvSpPr/>
          <p:nvPr/>
        </p:nvSpPr>
        <p:spPr>
          <a:xfrm>
            <a:off x="2366753" y="2944948"/>
            <a:ext cx="648072" cy="684076"/>
          </a:xfrm>
          <a:prstGeom prst="mathPlus">
            <a:avLst>
              <a:gd name="adj1" fmla="val 15107"/>
            </a:avLst>
          </a:prstGeom>
          <a:solidFill>
            <a:schemeClr val="bg1">
              <a:lumMod val="50000"/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TextBox 108"/>
          <p:cNvSpPr txBox="1"/>
          <p:nvPr/>
        </p:nvSpPr>
        <p:spPr>
          <a:xfrm>
            <a:off x="206513" y="4324278"/>
            <a:ext cx="248427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1. </a:t>
            </a:r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풍부한 </a:t>
            </a:r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글로벌 </a:t>
            </a:r>
            <a:r>
              <a:rPr lang="en-US" altLang="ko-KR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Database</a:t>
            </a:r>
            <a:endParaRPr lang="ko-KR" altLang="en-US" sz="1700" b="1" dirty="0">
              <a:solidFill>
                <a:srgbClr val="F16921"/>
              </a:solidFill>
              <a:latin typeface="아리따M" pitchFamily="18" charset="-127"/>
              <a:ea typeface="아리따M" pitchFamily="18" charset="-127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14525" y="4885389"/>
            <a:ext cx="20522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글로벌 산업 뉴스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각종 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트렌드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레포트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각국 현지의 네트워크 등을 활용하여 풍부한 정보망을 보유하고 있습니다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아리따M" pitchFamily="18" charset="-127"/>
              <a:ea typeface="아리따M" pitchFamily="18" charset="-127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7096925" y="4193473"/>
            <a:ext cx="248427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온라인 프리미엄 </a:t>
            </a:r>
            <a:endParaRPr lang="en-US" altLang="ko-KR" sz="1700" b="1" dirty="0" smtClean="0">
              <a:solidFill>
                <a:srgbClr val="F16921"/>
              </a:solidFill>
              <a:latin typeface="아리따M" pitchFamily="18" charset="-127"/>
              <a:ea typeface="아리따M" pitchFamily="18" charset="-127"/>
            </a:endParaRPr>
          </a:p>
          <a:p>
            <a:pPr algn="ctr"/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연간 회원권</a:t>
            </a:r>
            <a:endParaRPr lang="ko-KR" altLang="en-US" sz="1700" b="1" dirty="0">
              <a:solidFill>
                <a:srgbClr val="F16921"/>
              </a:solidFill>
              <a:latin typeface="아리따M" pitchFamily="18" charset="-127"/>
              <a:ea typeface="아리따M" pitchFamily="18" charset="-127"/>
            </a:endParaRPr>
          </a:p>
        </p:txBody>
      </p:sp>
      <p:sp>
        <p:nvSpPr>
          <p:cNvPr id="27" name="오각형 26"/>
          <p:cNvSpPr/>
          <p:nvPr/>
        </p:nvSpPr>
        <p:spPr>
          <a:xfrm>
            <a:off x="6759241" y="2890942"/>
            <a:ext cx="360040" cy="792088"/>
          </a:xfrm>
          <a:prstGeom prst="homePlate">
            <a:avLst/>
          </a:prstGeom>
          <a:solidFill>
            <a:schemeClr val="bg1">
              <a:lumMod val="50000"/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4609" y="2257095"/>
            <a:ext cx="1790198" cy="1870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2" name="TextBox 31"/>
          <p:cNvSpPr txBox="1"/>
          <p:nvPr/>
        </p:nvSpPr>
        <p:spPr>
          <a:xfrm>
            <a:off x="2510769" y="4324278"/>
            <a:ext cx="248427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2. </a:t>
            </a:r>
            <a:r>
              <a:rPr lang="ko-KR" altLang="en-US" sz="1700" b="1" dirty="0" err="1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다학제적</a:t>
            </a:r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 </a:t>
            </a:r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접근 분석</a:t>
            </a:r>
            <a:endParaRPr lang="ko-KR" altLang="en-US" sz="1700" b="1" dirty="0">
              <a:solidFill>
                <a:srgbClr val="F16921"/>
              </a:solidFill>
              <a:latin typeface="아리따M" pitchFamily="18" charset="-127"/>
              <a:ea typeface="아리따M" pitchFamily="18" charset="-127"/>
            </a:endParaRPr>
          </a:p>
        </p:txBody>
      </p:sp>
      <p:grpSp>
        <p:nvGrpSpPr>
          <p:cNvPr id="3" name="그룹 38"/>
          <p:cNvGrpSpPr/>
          <p:nvPr/>
        </p:nvGrpSpPr>
        <p:grpSpPr>
          <a:xfrm>
            <a:off x="3158841" y="2710922"/>
            <a:ext cx="1152128" cy="882098"/>
            <a:chOff x="3546177" y="2484165"/>
            <a:chExt cx="1152128" cy="882098"/>
          </a:xfrm>
        </p:grpSpPr>
        <p:pic>
          <p:nvPicPr>
            <p:cNvPr id="35" name="Picture 6" descr="http://www.financial-projections.com/Images/marketanalysis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6177" y="2484165"/>
              <a:ext cx="999111" cy="696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104" name="Picture 8" descr="http://cfile22.uf.tistory.com/image/183F98454D38BCD925B68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62201" y="2664185"/>
              <a:ext cx="936104" cy="7020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" name="그룹 37"/>
          <p:cNvGrpSpPr/>
          <p:nvPr/>
        </p:nvGrpSpPr>
        <p:grpSpPr>
          <a:xfrm>
            <a:off x="782577" y="2602910"/>
            <a:ext cx="1462662" cy="999404"/>
            <a:chOff x="809873" y="2340149"/>
            <a:chExt cx="1462662" cy="999404"/>
          </a:xfrm>
        </p:grpSpPr>
        <p:grpSp>
          <p:nvGrpSpPr>
            <p:cNvPr id="5" name="그룹 32"/>
            <p:cNvGrpSpPr/>
            <p:nvPr/>
          </p:nvGrpSpPr>
          <p:grpSpPr>
            <a:xfrm>
              <a:off x="809873" y="2340149"/>
              <a:ext cx="1296143" cy="896901"/>
              <a:chOff x="557846" y="2196134"/>
              <a:chExt cx="1728191" cy="1139190"/>
            </a:xfrm>
          </p:grpSpPr>
          <p:pic>
            <p:nvPicPr>
              <p:cNvPr id="4099" name="Picture 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7846" y="2196134"/>
                <a:ext cx="1276537" cy="11161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100" name="Picture 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670795" y="2394741"/>
                <a:ext cx="1615242" cy="9405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4106" name="Picture 10" descr="http://kr.ibtimes.com/contents/images/maps.gif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25897" y="2727485"/>
              <a:ext cx="1246638" cy="612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0" name="덧셈 기호 39"/>
          <p:cNvSpPr/>
          <p:nvPr/>
        </p:nvSpPr>
        <p:spPr>
          <a:xfrm>
            <a:off x="4490989" y="2944948"/>
            <a:ext cx="648072" cy="684076"/>
          </a:xfrm>
          <a:prstGeom prst="mathPlus">
            <a:avLst>
              <a:gd name="adj1" fmla="val 15107"/>
            </a:avLst>
          </a:prstGeom>
          <a:solidFill>
            <a:schemeClr val="bg1">
              <a:lumMod val="50000"/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TextBox 40"/>
          <p:cNvSpPr txBox="1"/>
          <p:nvPr/>
        </p:nvSpPr>
        <p:spPr>
          <a:xfrm>
            <a:off x="4662301" y="4324278"/>
            <a:ext cx="248427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3. </a:t>
            </a:r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국문</a:t>
            </a:r>
            <a:r>
              <a:rPr lang="en-US" altLang="ko-KR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/</a:t>
            </a:r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영문 제공</a:t>
            </a:r>
            <a:endParaRPr lang="ko-KR" altLang="en-US" sz="1700" b="1" dirty="0">
              <a:solidFill>
                <a:srgbClr val="F16921"/>
              </a:solidFill>
              <a:latin typeface="아리따M" pitchFamily="18" charset="-127"/>
              <a:ea typeface="아리따M" pitchFamily="18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914329" y="4885389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업데이트되는 모든 사례는 국문과 영문 버전으로 제공됩니다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</a:p>
        </p:txBody>
      </p:sp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47073" y="2998954"/>
            <a:ext cx="1207081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직사각형 24"/>
          <p:cNvSpPr/>
          <p:nvPr/>
        </p:nvSpPr>
        <p:spPr>
          <a:xfrm>
            <a:off x="341313" y="1448567"/>
            <a:ext cx="9631362" cy="226503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sym typeface="Wingdings"/>
              </a:rPr>
              <a:t> 온라인 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sym typeface="Wingdings"/>
              </a:rPr>
              <a:t>회원권 구성 및 소개 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449263" y="1780077"/>
            <a:ext cx="9523412" cy="252698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온라인 상으로 혁신 사례가 매주 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5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회씩 업데이트 되는 유료 회원 서비스를 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1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년 간 제공합니다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. </a:t>
            </a:r>
            <a:endParaRPr lang="en-US" altLang="ko-KR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ChollaWide" pitchFamily="2" charset="0"/>
              <a:ea typeface="아리따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/>
          <p:cNvSpPr/>
          <p:nvPr/>
        </p:nvSpPr>
        <p:spPr>
          <a:xfrm>
            <a:off x="449263" y="3945454"/>
            <a:ext cx="9261167" cy="2186774"/>
          </a:xfrm>
          <a:prstGeom prst="rect">
            <a:avLst/>
          </a:prstGeom>
          <a:solidFill>
            <a:schemeClr val="bg1"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449263" y="4017517"/>
            <a:ext cx="5076825" cy="213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</a:pP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Website Info. </a:t>
            </a:r>
          </a:p>
          <a:p>
            <a:pPr marL="177800" eaLnBrk="0" hangingPunct="0">
              <a:buFont typeface="Wingdings" pitchFamily="2" charset="2"/>
              <a:buChar char="ü"/>
            </a:pP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   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7 Type Innovation 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: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http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://7typeinnovation.com/</a:t>
            </a:r>
            <a:endParaRPr lang="en-US" altLang="ko-KR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pPr marL="177800" eaLnBrk="0" hangingPunct="0">
              <a:buFont typeface="Wingdings" pitchFamily="2" charset="2"/>
              <a:buChar char="ü"/>
            </a:pP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   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Purchase 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Shop : 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http://crevateshop.com/</a:t>
            </a:r>
            <a:endParaRPr lang="en-US" altLang="ko-KR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pPr marL="177800" eaLnBrk="0" hangingPunct="0">
              <a:buFont typeface="Wingdings" pitchFamily="2" charset="2"/>
              <a:buChar char="ü"/>
            </a:pP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   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Company 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: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http://www.crevate.cpm/</a:t>
            </a:r>
            <a:endParaRPr lang="ko-KR" altLang="en-US" sz="1400" dirty="0" smtClean="0">
              <a:latin typeface="ChollaWide" pitchFamily="2" charset="0"/>
            </a:endParaRPr>
          </a:p>
          <a:p>
            <a:pPr eaLnBrk="0" hangingPunct="0">
              <a:lnSpc>
                <a:spcPct val="100000"/>
              </a:lnSpc>
            </a:pPr>
            <a:endParaRPr lang="en-US" altLang="ko-KR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pPr eaLnBrk="0" hangingPunct="0">
              <a:lnSpc>
                <a:spcPct val="100000"/>
              </a:lnSpc>
            </a:pP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7 Type Innovation</a:t>
            </a:r>
            <a:r>
              <a:rPr lang="ko-KR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과 관련하여 궁금한 사항이 있으시면 언제든지 </a:t>
            </a:r>
            <a:endParaRPr lang="en-US" altLang="ko-KR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pPr eaLnBrk="0" hangingPunct="0">
              <a:lnSpc>
                <a:spcPct val="100000"/>
              </a:lnSpc>
            </a:pPr>
            <a:r>
              <a:rPr lang="ko-KR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아래로 연락 주시기 바랍니다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.  </a:t>
            </a:r>
            <a:r>
              <a:rPr lang="ko-KR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감사합니다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. </a:t>
            </a:r>
            <a:endParaRPr lang="en-US" altLang="ko-KR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pPr eaLnBrk="0" hangingPunct="0">
              <a:lnSpc>
                <a:spcPct val="100000"/>
              </a:lnSpc>
            </a:pPr>
            <a:endParaRPr lang="en-US" altLang="ko-KR" sz="7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pPr eaLnBrk="0" hangingPunct="0">
              <a:lnSpc>
                <a:spcPct val="100000"/>
              </a:lnSpc>
            </a:pP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Tel: 02-514-6482</a:t>
            </a:r>
          </a:p>
          <a:p>
            <a:pPr eaLnBrk="0" hangingPunct="0">
              <a:lnSpc>
                <a:spcPct val="100000"/>
              </a:lnSpc>
            </a:pP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Email: crevate@crevate.com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 cstate="print"/>
          <a:srcRect l="11765" t="27595" r="57495" b="49495"/>
          <a:stretch>
            <a:fillRect/>
          </a:stretch>
        </p:blipFill>
        <p:spPr bwMode="auto">
          <a:xfrm>
            <a:off x="6282481" y="4260837"/>
            <a:ext cx="291632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1" name="그룹 20"/>
          <p:cNvGrpSpPr/>
          <p:nvPr/>
        </p:nvGrpSpPr>
        <p:grpSpPr>
          <a:xfrm>
            <a:off x="701861" y="1839147"/>
            <a:ext cx="8775576" cy="1800200"/>
            <a:chOff x="818581" y="1944105"/>
            <a:chExt cx="8552000" cy="1800200"/>
          </a:xfrm>
          <a:effectLst/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92039" t="23429" r="3983" b="31270"/>
            <a:stretch>
              <a:fillRect/>
            </a:stretch>
          </p:blipFill>
          <p:spPr bwMode="auto">
            <a:xfrm>
              <a:off x="5697740" y="1944105"/>
              <a:ext cx="3672841" cy="1795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5313" t="23429" r="3983" b="31270"/>
            <a:stretch>
              <a:fillRect/>
            </a:stretch>
          </p:blipFill>
          <p:spPr bwMode="auto">
            <a:xfrm>
              <a:off x="818581" y="1944105"/>
              <a:ext cx="4932548" cy="1795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2" name="직사각형 31"/>
            <p:cNvSpPr/>
            <p:nvPr/>
          </p:nvSpPr>
          <p:spPr>
            <a:xfrm>
              <a:off x="5906156" y="2159256"/>
              <a:ext cx="3368326" cy="15850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Your</a:t>
              </a:r>
              <a:r>
                <a:rPr lang="en-US" altLang="ko-KR" sz="2000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 </a:t>
              </a:r>
              <a:r>
                <a:rPr lang="en-US" altLang="ko-KR" sz="2000" b="1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“</a:t>
              </a:r>
              <a:r>
                <a:rPr lang="en-US" altLang="ko-KR" sz="2100" b="1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Creativity&amp; Innovation</a:t>
              </a:r>
              <a:r>
                <a:rPr lang="en-US" altLang="ko-KR" sz="2000" b="1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”</a:t>
              </a:r>
            </a:p>
            <a:p>
              <a:pPr algn="ctr"/>
              <a:endParaRPr lang="en-US" altLang="ko-KR" sz="1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endParaRPr>
            </a:p>
            <a:p>
              <a:pPr algn="ctr"/>
              <a:r>
                <a:rPr lang="en-US" altLang="ko-KR" sz="2000" b="1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 </a:t>
              </a:r>
              <a:r>
                <a:rPr lang="en-US" altLang="ko-KR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with</a:t>
              </a:r>
              <a:r>
                <a:rPr lang="en-US" altLang="ko-KR" sz="2000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 </a:t>
              </a:r>
              <a:r>
                <a:rPr lang="en-US" altLang="ko-KR" sz="2000" b="1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KRW 990,000 </a:t>
              </a:r>
              <a:r>
                <a:rPr lang="en-US" altLang="ko-KR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(VAT </a:t>
              </a:r>
              <a:r>
                <a:rPr lang="ko-KR" altLang="en-US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포함</a:t>
              </a:r>
              <a:r>
                <a:rPr lang="en-US" altLang="ko-KR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)</a:t>
              </a:r>
              <a:endParaRPr lang="en-US" altLang="ko-KR" sz="200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endParaRPr>
            </a:p>
            <a:p>
              <a:pPr algn="ctr"/>
              <a:endParaRPr lang="en-US" altLang="ko-KR" sz="10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endParaRPr>
            </a:p>
            <a:p>
              <a:pPr algn="ctr"/>
              <a:r>
                <a:rPr lang="en-US" altLang="ko-KR" sz="2800" b="1" dirty="0" smtClean="0">
                  <a:solidFill>
                    <a:schemeClr val="bg1"/>
                  </a:solidFill>
                  <a:latin typeface="ChollaWide" pitchFamily="2" charset="0"/>
                  <a:ea typeface="아리따M" pitchFamily="18" charset="-127"/>
                </a:rPr>
                <a:t>Want to order now?</a:t>
              </a:r>
            </a:p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http://crevateshop.com/</a:t>
              </a:r>
              <a:endParaRPr lang="en-US" altLang="ko-KR" sz="1400" b="1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0" y="0"/>
            <a:ext cx="9972675" cy="6914631"/>
            <a:chOff x="0" y="0"/>
            <a:chExt cx="9972675" cy="6914631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5817" y="0"/>
              <a:ext cx="9486837" cy="6914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99518"/>
            <a:stretch>
              <a:fillRect/>
            </a:stretch>
          </p:blipFill>
          <p:spPr bwMode="auto">
            <a:xfrm>
              <a:off x="9687729" y="0"/>
              <a:ext cx="284946" cy="6840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r="98950"/>
            <a:stretch>
              <a:fillRect/>
            </a:stretch>
          </p:blipFill>
          <p:spPr bwMode="auto">
            <a:xfrm>
              <a:off x="0" y="0"/>
              <a:ext cx="341821" cy="6914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" name="그룹 6"/>
          <p:cNvGrpSpPr/>
          <p:nvPr/>
        </p:nvGrpSpPr>
        <p:grpSpPr>
          <a:xfrm>
            <a:off x="305817" y="6214949"/>
            <a:ext cx="971550" cy="320789"/>
            <a:chOff x="305817" y="6214949"/>
            <a:chExt cx="971550" cy="320789"/>
          </a:xfrm>
        </p:grpSpPr>
        <p:pic>
          <p:nvPicPr>
            <p:cNvPr id="8" name="Picture 6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5817" y="6384925"/>
              <a:ext cx="971550" cy="1508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pSp>
          <p:nvGrpSpPr>
            <p:cNvPr id="9" name="그룹 21"/>
            <p:cNvGrpSpPr/>
            <p:nvPr/>
          </p:nvGrpSpPr>
          <p:grpSpPr>
            <a:xfrm>
              <a:off x="701877" y="6214949"/>
              <a:ext cx="144000" cy="144000"/>
              <a:chOff x="674589" y="6084565"/>
              <a:chExt cx="216000" cy="216024"/>
            </a:xfrm>
          </p:grpSpPr>
          <p:cxnSp>
            <p:nvCxnSpPr>
              <p:cNvPr id="10" name="직선 연결선 9"/>
              <p:cNvCxnSpPr/>
              <p:nvPr/>
            </p:nvCxnSpPr>
            <p:spPr>
              <a:xfrm>
                <a:off x="773869" y="6084565"/>
                <a:ext cx="0" cy="216024"/>
              </a:xfrm>
              <a:prstGeom prst="line">
                <a:avLst/>
              </a:prstGeom>
              <a:ln w="19050">
                <a:solidFill>
                  <a:srgbClr val="F16921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1" name="직선 연결선 10"/>
              <p:cNvCxnSpPr/>
              <p:nvPr/>
            </p:nvCxnSpPr>
            <p:spPr>
              <a:xfrm>
                <a:off x="674589" y="6172103"/>
                <a:ext cx="216000" cy="0"/>
              </a:xfrm>
              <a:prstGeom prst="line">
                <a:avLst/>
              </a:prstGeom>
              <a:ln w="19050">
                <a:solidFill>
                  <a:srgbClr val="F16921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9588500" y="287921"/>
            <a:ext cx="384175" cy="384175"/>
            <a:chOff x="0" y="0"/>
            <a:chExt cx="242" cy="242"/>
          </a:xfrm>
        </p:grpSpPr>
        <p:sp>
          <p:nvSpPr>
            <p:cNvPr id="13" name="Rectangle 3"/>
            <p:cNvSpPr>
              <a:spLocks/>
            </p:cNvSpPr>
            <p:nvPr/>
          </p:nvSpPr>
          <p:spPr bwMode="auto">
            <a:xfrm>
              <a:off x="0" y="0"/>
              <a:ext cx="242" cy="242"/>
            </a:xfrm>
            <a:prstGeom prst="rect">
              <a:avLst/>
            </a:prstGeom>
            <a:solidFill>
              <a:srgbClr val="F16921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latin typeface="Lucida Grande"/>
              </a:endParaRPr>
            </a:p>
          </p:txBody>
        </p:sp>
        <p:sp>
          <p:nvSpPr>
            <p:cNvPr id="14" name="Line 4"/>
            <p:cNvSpPr>
              <a:spLocks noChangeShapeType="1"/>
            </p:cNvSpPr>
            <p:nvPr/>
          </p:nvSpPr>
          <p:spPr bwMode="auto">
            <a:xfrm flipH="1">
              <a:off x="123" y="49"/>
              <a:ext cx="1" cy="138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 rot="10800000">
              <a:off x="52" y="118"/>
              <a:ext cx="137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250" y="-2874"/>
            <a:ext cx="10009152" cy="6843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그룹 13"/>
          <p:cNvGrpSpPr/>
          <p:nvPr/>
        </p:nvGrpSpPr>
        <p:grpSpPr>
          <a:xfrm>
            <a:off x="305817" y="6214949"/>
            <a:ext cx="971550" cy="320789"/>
            <a:chOff x="305817" y="6214949"/>
            <a:chExt cx="971550" cy="320789"/>
          </a:xfrm>
        </p:grpSpPr>
        <p:pic>
          <p:nvPicPr>
            <p:cNvPr id="15" name="Picture 6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5817" y="6384925"/>
              <a:ext cx="971550" cy="1508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pSp>
          <p:nvGrpSpPr>
            <p:cNvPr id="16" name="그룹 21"/>
            <p:cNvGrpSpPr/>
            <p:nvPr/>
          </p:nvGrpSpPr>
          <p:grpSpPr>
            <a:xfrm>
              <a:off x="701877" y="6214949"/>
              <a:ext cx="144000" cy="144000"/>
              <a:chOff x="674589" y="6084565"/>
              <a:chExt cx="216000" cy="216024"/>
            </a:xfrm>
          </p:grpSpPr>
          <p:cxnSp>
            <p:nvCxnSpPr>
              <p:cNvPr id="17" name="직선 연결선 16"/>
              <p:cNvCxnSpPr/>
              <p:nvPr/>
            </p:nvCxnSpPr>
            <p:spPr>
              <a:xfrm>
                <a:off x="773869" y="6084565"/>
                <a:ext cx="0" cy="216024"/>
              </a:xfrm>
              <a:prstGeom prst="line">
                <a:avLst/>
              </a:prstGeom>
              <a:ln w="19050">
                <a:solidFill>
                  <a:srgbClr val="F16921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8" name="직선 연결선 17"/>
              <p:cNvCxnSpPr/>
              <p:nvPr/>
            </p:nvCxnSpPr>
            <p:spPr>
              <a:xfrm>
                <a:off x="674589" y="6172103"/>
                <a:ext cx="216000" cy="0"/>
              </a:xfrm>
              <a:prstGeom prst="line">
                <a:avLst/>
              </a:prstGeom>
              <a:ln w="19050">
                <a:solidFill>
                  <a:srgbClr val="F16921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</p:grp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2" cstate="print"/>
          <a:srcRect l="89784" t="3930" r="4460" b="88704"/>
          <a:stretch>
            <a:fillRect/>
          </a:stretch>
        </p:blipFill>
        <p:spPr bwMode="auto">
          <a:xfrm>
            <a:off x="9032433" y="251917"/>
            <a:ext cx="95389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" name="Group 2"/>
          <p:cNvGrpSpPr>
            <a:grpSpLocks/>
          </p:cNvGrpSpPr>
          <p:nvPr/>
        </p:nvGrpSpPr>
        <p:grpSpPr bwMode="auto">
          <a:xfrm>
            <a:off x="9588500" y="287921"/>
            <a:ext cx="384175" cy="384175"/>
            <a:chOff x="0" y="0"/>
            <a:chExt cx="242" cy="242"/>
          </a:xfrm>
        </p:grpSpPr>
        <p:sp>
          <p:nvSpPr>
            <p:cNvPr id="29" name="Rectangle 3"/>
            <p:cNvSpPr>
              <a:spLocks/>
            </p:cNvSpPr>
            <p:nvPr/>
          </p:nvSpPr>
          <p:spPr bwMode="auto">
            <a:xfrm>
              <a:off x="0" y="0"/>
              <a:ext cx="242" cy="242"/>
            </a:xfrm>
            <a:prstGeom prst="rect">
              <a:avLst/>
            </a:prstGeom>
            <a:solidFill>
              <a:srgbClr val="F16921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latin typeface="Lucida Grande"/>
              </a:endParaRPr>
            </a:p>
          </p:txBody>
        </p:sp>
        <p:sp>
          <p:nvSpPr>
            <p:cNvPr id="30" name="Line 4"/>
            <p:cNvSpPr>
              <a:spLocks noChangeShapeType="1"/>
            </p:cNvSpPr>
            <p:nvPr/>
          </p:nvSpPr>
          <p:spPr bwMode="auto">
            <a:xfrm flipH="1">
              <a:off x="123" y="49"/>
              <a:ext cx="1" cy="138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31" name="Line 5"/>
            <p:cNvSpPr>
              <a:spLocks noChangeShapeType="1"/>
            </p:cNvSpPr>
            <p:nvPr/>
          </p:nvSpPr>
          <p:spPr bwMode="auto">
            <a:xfrm rot="10800000">
              <a:off x="52" y="118"/>
              <a:ext cx="137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197377" y="93424"/>
            <a:ext cx="703719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lang="en-US" altLang="ko-KR" sz="1200" dirty="0" smtClean="0">
                <a:solidFill>
                  <a:srgbClr val="FFFFFF"/>
                </a:solidFill>
                <a:latin typeface="뫼비우스 Regular" pitchFamily="2" charset="-127"/>
                <a:ea typeface="뫼비우스 Regular" pitchFamily="2" charset="-127"/>
                <a:cs typeface="Arial Unicode MS" pitchFamily="50" charset="-127"/>
              </a:rPr>
              <a:t>Appendix</a:t>
            </a:r>
          </a:p>
        </p:txBody>
      </p:sp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9359774" y="3"/>
            <a:ext cx="612904" cy="370529"/>
          </a:xfrm>
          <a:prstGeom prst="rect">
            <a:avLst/>
          </a:prstGeom>
          <a:noFill/>
          <a:ln w="9525" algn="ctr">
            <a:solidFill>
              <a:schemeClr val="folHlink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ko-KR" altLang="en-US" sz="1600">
              <a:solidFill>
                <a:srgbClr val="FFFFFF"/>
              </a:solidFill>
              <a:ea typeface="굴림" pitchFamily="50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2"/>
            <a:ext cx="9978046" cy="684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9588500" y="287921"/>
            <a:ext cx="384175" cy="384175"/>
            <a:chOff x="0" y="0"/>
            <a:chExt cx="242" cy="242"/>
          </a:xfrm>
        </p:grpSpPr>
        <p:sp>
          <p:nvSpPr>
            <p:cNvPr id="6" name="Rectangle 3"/>
            <p:cNvSpPr>
              <a:spLocks/>
            </p:cNvSpPr>
            <p:nvPr/>
          </p:nvSpPr>
          <p:spPr bwMode="auto">
            <a:xfrm>
              <a:off x="0" y="0"/>
              <a:ext cx="242" cy="242"/>
            </a:xfrm>
            <a:prstGeom prst="rect">
              <a:avLst/>
            </a:prstGeom>
            <a:solidFill>
              <a:srgbClr val="F16921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latin typeface="Lucida Grande"/>
              </a:endParaRPr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 flipH="1">
              <a:off x="123" y="49"/>
              <a:ext cx="1" cy="138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 rot="10800000">
              <a:off x="52" y="118"/>
              <a:ext cx="137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그림 40" descr="Question mark_Type11.png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-4462" t="4462"/>
          <a:stretch>
            <a:fillRect/>
          </a:stretch>
        </p:blipFill>
        <p:spPr>
          <a:xfrm>
            <a:off x="0" y="0"/>
            <a:ext cx="9972674" cy="6840538"/>
          </a:xfrm>
          <a:prstGeom prst="rect">
            <a:avLst/>
          </a:prstGeom>
        </p:spPr>
      </p:pic>
      <p:sp>
        <p:nvSpPr>
          <p:cNvPr id="15" name="직사각형 14"/>
          <p:cNvSpPr/>
          <p:nvPr/>
        </p:nvSpPr>
        <p:spPr>
          <a:xfrm>
            <a:off x="0" y="733115"/>
            <a:ext cx="9972675" cy="562285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Contents </a:t>
            </a:r>
            <a:r>
              <a:rPr lang="en-US" altLang="ko-KR" sz="24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  </a:t>
            </a:r>
            <a:endParaRPr lang="en-US" altLang="ko-KR" b="1" dirty="0" smtClean="0">
              <a:solidFill>
                <a:srgbClr val="F16921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65953" y="2048051"/>
            <a:ext cx="4021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What is 7 Type Innovation?</a:t>
            </a:r>
            <a:endParaRPr lang="ko-KR" altLang="en-US" sz="2000" dirty="0">
              <a:solidFill>
                <a:srgbClr val="F16921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65956" y="3050937"/>
            <a:ext cx="4563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PDF </a:t>
            </a:r>
            <a:r>
              <a:rPr lang="ko-KR" altLang="en-US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보고서 구성 및 내용 소개 </a:t>
            </a:r>
            <a:endParaRPr lang="ko-KR" altLang="en-US" dirty="0">
              <a:solidFill>
                <a:srgbClr val="F16921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65957" y="4059049"/>
            <a:ext cx="4202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온라인 회원권 구성 및 소개 </a:t>
            </a:r>
            <a:endParaRPr lang="ko-KR" altLang="en-US" dirty="0">
              <a:solidFill>
                <a:srgbClr val="F16921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65956" y="5067161"/>
            <a:ext cx="4021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구매 및 상세 정보 </a:t>
            </a:r>
            <a:endParaRPr lang="en-US" altLang="ko-KR" dirty="0" smtClean="0">
              <a:solidFill>
                <a:srgbClr val="F16921"/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7" name="Group 2"/>
          <p:cNvGrpSpPr>
            <a:grpSpLocks/>
          </p:cNvGrpSpPr>
          <p:nvPr/>
        </p:nvGrpSpPr>
        <p:grpSpPr bwMode="auto">
          <a:xfrm>
            <a:off x="9588500" y="287921"/>
            <a:ext cx="384175" cy="384175"/>
            <a:chOff x="0" y="0"/>
            <a:chExt cx="242" cy="242"/>
          </a:xfrm>
        </p:grpSpPr>
        <p:sp>
          <p:nvSpPr>
            <p:cNvPr id="38" name="Rectangle 3"/>
            <p:cNvSpPr>
              <a:spLocks/>
            </p:cNvSpPr>
            <p:nvPr/>
          </p:nvSpPr>
          <p:spPr bwMode="auto">
            <a:xfrm>
              <a:off x="0" y="0"/>
              <a:ext cx="242" cy="242"/>
            </a:xfrm>
            <a:prstGeom prst="rect">
              <a:avLst/>
            </a:prstGeom>
            <a:solidFill>
              <a:srgbClr val="F16921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latin typeface="Lucida Grande"/>
              </a:endParaRPr>
            </a:p>
          </p:txBody>
        </p:sp>
        <p:sp>
          <p:nvSpPr>
            <p:cNvPr id="39" name="Line 4"/>
            <p:cNvSpPr>
              <a:spLocks noChangeShapeType="1"/>
            </p:cNvSpPr>
            <p:nvPr/>
          </p:nvSpPr>
          <p:spPr bwMode="auto">
            <a:xfrm flipH="1">
              <a:off x="123" y="49"/>
              <a:ext cx="1" cy="138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40" name="Line 5"/>
            <p:cNvSpPr>
              <a:spLocks noChangeShapeType="1"/>
            </p:cNvSpPr>
            <p:nvPr/>
          </p:nvSpPr>
          <p:spPr bwMode="auto">
            <a:xfrm rot="10800000">
              <a:off x="52" y="118"/>
              <a:ext cx="137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</p:grpSp>
      <p:pic>
        <p:nvPicPr>
          <p:cNvPr id="42" name="그림 41" descr="New 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875" y="6227763"/>
            <a:ext cx="1044000" cy="329210"/>
          </a:xfrm>
          <a:prstGeom prst="rect">
            <a:avLst/>
          </a:prstGeom>
        </p:spPr>
      </p:pic>
      <p:grpSp>
        <p:nvGrpSpPr>
          <p:cNvPr id="51" name="그룹 50"/>
          <p:cNvGrpSpPr/>
          <p:nvPr/>
        </p:nvGrpSpPr>
        <p:grpSpPr>
          <a:xfrm>
            <a:off x="629853" y="1764085"/>
            <a:ext cx="4104236" cy="3708332"/>
            <a:chOff x="629853" y="1764085"/>
            <a:chExt cx="4104236" cy="3708332"/>
          </a:xfrm>
        </p:grpSpPr>
        <p:cxnSp>
          <p:nvCxnSpPr>
            <p:cNvPr id="27" name="직선 연결선 26"/>
            <p:cNvCxnSpPr/>
            <p:nvPr/>
          </p:nvCxnSpPr>
          <p:spPr>
            <a:xfrm>
              <a:off x="1025645" y="2448096"/>
              <a:ext cx="3708444" cy="5436"/>
            </a:xfrm>
            <a:prstGeom prst="line">
              <a:avLst/>
            </a:prstGeom>
            <a:ln>
              <a:solidFill>
                <a:srgbClr val="F1692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타원 16"/>
            <p:cNvSpPr/>
            <p:nvPr/>
          </p:nvSpPr>
          <p:spPr>
            <a:xfrm>
              <a:off x="629853" y="1764085"/>
              <a:ext cx="720080" cy="720000"/>
            </a:xfrm>
            <a:prstGeom prst="ellipse">
              <a:avLst/>
            </a:prstGeom>
            <a:solidFill>
              <a:srgbClr val="F16921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r"/>
              <a:r>
                <a:rPr lang="en-US" altLang="ko-KR" dirty="0" smtClean="0">
                  <a:solidFill>
                    <a:schemeClr val="bg1"/>
                  </a:solidFill>
                  <a:effectLst>
                    <a:glow rad="1016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ChollaWide" pitchFamily="2" charset="0"/>
                  <a:ea typeface="아리따M" pitchFamily="18" charset="-127"/>
                </a:rPr>
                <a:t> 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ChollaWide" pitchFamily="2" charset="0"/>
                  <a:ea typeface="아리따M" pitchFamily="18" charset="-127"/>
                </a:rPr>
                <a:t>1</a:t>
              </a:r>
              <a:r>
                <a:rPr lang="en-US" altLang="ko-KR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ChollaWide" pitchFamily="2" charset="0"/>
                  <a:ea typeface="아리따M" pitchFamily="18" charset="-127"/>
                </a:rPr>
                <a:t> </a:t>
              </a:r>
              <a:endPara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hollaWide" pitchFamily="2" charset="0"/>
                <a:ea typeface="아리따M" pitchFamily="18" charset="-127"/>
              </a:endParaRPr>
            </a:p>
          </p:txBody>
        </p:sp>
        <p:cxnSp>
          <p:nvCxnSpPr>
            <p:cNvPr id="45" name="직선 연결선 44"/>
            <p:cNvCxnSpPr/>
            <p:nvPr/>
          </p:nvCxnSpPr>
          <p:spPr>
            <a:xfrm>
              <a:off x="1025645" y="3420204"/>
              <a:ext cx="3708444" cy="5436"/>
            </a:xfrm>
            <a:prstGeom prst="line">
              <a:avLst/>
            </a:prstGeom>
            <a:ln>
              <a:solidFill>
                <a:srgbClr val="F1692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타원 45"/>
            <p:cNvSpPr/>
            <p:nvPr/>
          </p:nvSpPr>
          <p:spPr>
            <a:xfrm>
              <a:off x="629853" y="2736193"/>
              <a:ext cx="720080" cy="720000"/>
            </a:xfrm>
            <a:prstGeom prst="ellipse">
              <a:avLst/>
            </a:prstGeom>
            <a:solidFill>
              <a:srgbClr val="F16921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r"/>
              <a:r>
                <a:rPr lang="en-US" altLang="ko-KR" dirty="0" smtClean="0">
                  <a:solidFill>
                    <a:schemeClr val="bg1"/>
                  </a:solidFill>
                  <a:effectLst>
                    <a:glow rad="1016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ChollaWide" pitchFamily="2" charset="0"/>
                  <a:ea typeface="아리따M" pitchFamily="18" charset="-127"/>
                </a:rPr>
                <a:t> 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ChollaWide" pitchFamily="2" charset="0"/>
                  <a:ea typeface="아리따M" pitchFamily="18" charset="-127"/>
                </a:rPr>
                <a:t>2</a:t>
              </a:r>
              <a:endPara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hollaWide" pitchFamily="2" charset="0"/>
                <a:ea typeface="아리따M" pitchFamily="18" charset="-127"/>
              </a:endParaRPr>
            </a:p>
          </p:txBody>
        </p:sp>
        <p:cxnSp>
          <p:nvCxnSpPr>
            <p:cNvPr id="47" name="직선 연결선 46"/>
            <p:cNvCxnSpPr/>
            <p:nvPr/>
          </p:nvCxnSpPr>
          <p:spPr>
            <a:xfrm>
              <a:off x="1025645" y="4428316"/>
              <a:ext cx="3708444" cy="5436"/>
            </a:xfrm>
            <a:prstGeom prst="line">
              <a:avLst/>
            </a:prstGeom>
            <a:ln>
              <a:solidFill>
                <a:srgbClr val="F1692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타원 47"/>
            <p:cNvSpPr/>
            <p:nvPr/>
          </p:nvSpPr>
          <p:spPr>
            <a:xfrm>
              <a:off x="629853" y="3744305"/>
              <a:ext cx="720080" cy="720000"/>
            </a:xfrm>
            <a:prstGeom prst="ellipse">
              <a:avLst/>
            </a:prstGeom>
            <a:solidFill>
              <a:srgbClr val="F16921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r"/>
              <a:r>
                <a:rPr lang="en-US" altLang="ko-KR" sz="2400" b="1" dirty="0" smtClean="0">
                  <a:solidFill>
                    <a:schemeClr val="bg1"/>
                  </a:solidFill>
                  <a:latin typeface="ChollaWide" pitchFamily="2" charset="0"/>
                  <a:ea typeface="아리따M" pitchFamily="18" charset="-127"/>
                </a:rPr>
                <a:t>3</a:t>
              </a:r>
              <a:endPara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hollaWide" pitchFamily="2" charset="0"/>
                <a:ea typeface="아리따M" pitchFamily="18" charset="-127"/>
              </a:endParaRPr>
            </a:p>
          </p:txBody>
        </p:sp>
        <p:cxnSp>
          <p:nvCxnSpPr>
            <p:cNvPr id="49" name="직선 연결선 48"/>
            <p:cNvCxnSpPr/>
            <p:nvPr/>
          </p:nvCxnSpPr>
          <p:spPr>
            <a:xfrm>
              <a:off x="1025645" y="5436428"/>
              <a:ext cx="3708444" cy="5436"/>
            </a:xfrm>
            <a:prstGeom prst="line">
              <a:avLst/>
            </a:prstGeom>
            <a:ln>
              <a:solidFill>
                <a:srgbClr val="F1692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타원 49"/>
            <p:cNvSpPr/>
            <p:nvPr/>
          </p:nvSpPr>
          <p:spPr>
            <a:xfrm>
              <a:off x="629853" y="4752417"/>
              <a:ext cx="720080" cy="720000"/>
            </a:xfrm>
            <a:prstGeom prst="ellipse">
              <a:avLst/>
            </a:prstGeom>
            <a:solidFill>
              <a:srgbClr val="F16921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r"/>
              <a:r>
                <a:rPr lang="en-US" altLang="ko-KR" sz="2400" b="1" dirty="0" smtClean="0">
                  <a:solidFill>
                    <a:schemeClr val="bg1"/>
                  </a:solidFill>
                  <a:latin typeface="ChollaWide" pitchFamily="2" charset="0"/>
                  <a:ea typeface="아리따M" pitchFamily="18" charset="-127"/>
                </a:rPr>
                <a:t>4</a:t>
              </a:r>
              <a:endPara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hollaWide" pitchFamily="2" charset="0"/>
                <a:ea typeface="아리따M" pitchFamily="18" charset="-127"/>
              </a:endParaRPr>
            </a:p>
          </p:txBody>
        </p:sp>
      </p:grpSp>
      <p:sp>
        <p:nvSpPr>
          <p:cNvPr id="25" name="직사각형 24"/>
          <p:cNvSpPr/>
          <p:nvPr/>
        </p:nvSpPr>
        <p:spPr>
          <a:xfrm>
            <a:off x="6118240" y="0"/>
            <a:ext cx="3176631" cy="104692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</a:rPr>
              <a:t>혹시 사용하게 된다면</a:t>
            </a:r>
            <a:r>
              <a:rPr lang="en-US" altLang="ko-KR" sz="1400" dirty="0" smtClean="0">
                <a:solidFill>
                  <a:schemeClr val="tx1"/>
                </a:solidFill>
              </a:rPr>
              <a:t>, </a:t>
            </a:r>
            <a:r>
              <a:rPr lang="ko-KR" altLang="en-US" sz="1400" dirty="0" smtClean="0">
                <a:solidFill>
                  <a:schemeClr val="tx1"/>
                </a:solidFill>
              </a:rPr>
              <a:t>배경색은 회색으로 비슷한 포맷으로 갈 예정</a:t>
            </a:r>
            <a:r>
              <a:rPr lang="en-US" altLang="ko-KR" sz="1400" dirty="0" smtClean="0">
                <a:solidFill>
                  <a:schemeClr val="tx1"/>
                </a:solidFill>
              </a:rPr>
              <a:t>. (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포토샵으로</a:t>
            </a:r>
            <a:r>
              <a:rPr lang="ko-KR" altLang="en-US" sz="1400" dirty="0" smtClean="0">
                <a:solidFill>
                  <a:schemeClr val="tx1"/>
                </a:solidFill>
              </a:rPr>
              <a:t> 물음표 잘라내기 해야 함</a:t>
            </a:r>
            <a:r>
              <a:rPr lang="en-US" altLang="ko-KR" sz="1400" dirty="0" smtClean="0">
                <a:solidFill>
                  <a:schemeClr val="tx1"/>
                </a:solidFill>
              </a:rPr>
              <a:t>)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/>
          </p:cNvSpPr>
          <p:nvPr/>
        </p:nvSpPr>
        <p:spPr bwMode="auto">
          <a:xfrm>
            <a:off x="-1" y="2736193"/>
            <a:ext cx="9972675" cy="1500187"/>
          </a:xfrm>
          <a:prstGeom prst="rect">
            <a:avLst/>
          </a:prstGeom>
          <a:solidFill>
            <a:srgbClr val="000000">
              <a:alpha val="69411"/>
            </a:srgb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ko-KR" altLang="en-US">
              <a:latin typeface="Lucida Grande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53989" y="2808201"/>
            <a:ext cx="6840760" cy="11608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7 Type Innovation</a:t>
            </a:r>
            <a:r>
              <a:rPr lang="ko-KR" altLang="en-US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은 </a:t>
            </a:r>
            <a:r>
              <a:rPr lang="ko-KR" altLang="en-US" sz="1600" b="1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크리베이트 고유의 혁신 방법 </a:t>
            </a:r>
            <a:r>
              <a:rPr lang="en-US" altLang="ko-KR" sz="1600" b="1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Tool</a:t>
            </a:r>
            <a:r>
              <a:rPr lang="ko-KR" altLang="en-US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입니다</a:t>
            </a: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본 </a:t>
            </a: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2012</a:t>
            </a:r>
            <a:r>
              <a:rPr lang="ko-KR" altLang="en-US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년</a:t>
            </a: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ko-KR" altLang="en-US" sz="1600" dirty="0" err="1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레포트는</a:t>
            </a:r>
            <a:r>
              <a:rPr lang="ko-KR" altLang="en-US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en-US" altLang="ko-KR" sz="1600" b="1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7 Type Innovation</a:t>
            </a:r>
            <a:r>
              <a:rPr lang="ko-KR" altLang="en-US" sz="1600" b="1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을 통해 분석된 세계 곳곳의 최신 사례들과 </a:t>
            </a: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시간이 지나도 </a:t>
            </a:r>
            <a:r>
              <a:rPr lang="ko-KR" altLang="en-US" sz="1600" b="1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실무에서 사용될 수 있는 </a:t>
            </a:r>
            <a:r>
              <a:rPr lang="en-US" altLang="ko-KR" sz="1600" b="1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Insight</a:t>
            </a:r>
            <a:r>
              <a:rPr lang="ko-KR" altLang="en-US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를 함께 제공합니다</a:t>
            </a: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. </a:t>
            </a:r>
            <a:endParaRPr lang="ko-KR" altLang="en-US" sz="1600" dirty="0">
              <a:solidFill>
                <a:schemeClr val="bg1">
                  <a:lumMod val="85000"/>
                </a:schemeClr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305817" y="6214949"/>
            <a:ext cx="971550" cy="320789"/>
            <a:chOff x="305817" y="6214949"/>
            <a:chExt cx="971550" cy="320789"/>
          </a:xfrm>
        </p:grpSpPr>
        <p:pic>
          <p:nvPicPr>
            <p:cNvPr id="10" name="Picture 6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5817" y="6384925"/>
              <a:ext cx="971550" cy="1508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pSp>
          <p:nvGrpSpPr>
            <p:cNvPr id="22" name="그룹 21"/>
            <p:cNvGrpSpPr/>
            <p:nvPr/>
          </p:nvGrpSpPr>
          <p:grpSpPr>
            <a:xfrm>
              <a:off x="701877" y="6214949"/>
              <a:ext cx="144000" cy="144000"/>
              <a:chOff x="674589" y="6084565"/>
              <a:chExt cx="216000" cy="216024"/>
            </a:xfrm>
          </p:grpSpPr>
          <p:cxnSp>
            <p:nvCxnSpPr>
              <p:cNvPr id="14" name="직선 연결선 13"/>
              <p:cNvCxnSpPr/>
              <p:nvPr/>
            </p:nvCxnSpPr>
            <p:spPr>
              <a:xfrm>
                <a:off x="773869" y="6084565"/>
                <a:ext cx="0" cy="216024"/>
              </a:xfrm>
              <a:prstGeom prst="line">
                <a:avLst/>
              </a:prstGeom>
              <a:ln w="19050">
                <a:solidFill>
                  <a:srgbClr val="F16921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1" name="직선 연결선 20"/>
              <p:cNvCxnSpPr/>
              <p:nvPr/>
            </p:nvCxnSpPr>
            <p:spPr>
              <a:xfrm>
                <a:off x="674589" y="6172103"/>
                <a:ext cx="216000" cy="0"/>
              </a:xfrm>
              <a:prstGeom prst="line">
                <a:avLst/>
              </a:prstGeom>
              <a:ln w="19050">
                <a:solidFill>
                  <a:srgbClr val="F16921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" name="Group 2"/>
          <p:cNvGrpSpPr>
            <a:grpSpLocks/>
          </p:cNvGrpSpPr>
          <p:nvPr/>
        </p:nvGrpSpPr>
        <p:grpSpPr bwMode="auto">
          <a:xfrm>
            <a:off x="9588500" y="287921"/>
            <a:ext cx="384175" cy="384175"/>
            <a:chOff x="0" y="0"/>
            <a:chExt cx="242" cy="242"/>
          </a:xfrm>
        </p:grpSpPr>
        <p:sp>
          <p:nvSpPr>
            <p:cNvPr id="26" name="Rectangle 3"/>
            <p:cNvSpPr>
              <a:spLocks/>
            </p:cNvSpPr>
            <p:nvPr/>
          </p:nvSpPr>
          <p:spPr bwMode="auto">
            <a:xfrm>
              <a:off x="0" y="0"/>
              <a:ext cx="242" cy="242"/>
            </a:xfrm>
            <a:prstGeom prst="rect">
              <a:avLst/>
            </a:prstGeom>
            <a:solidFill>
              <a:srgbClr val="F16921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latin typeface="Lucida Grande"/>
              </a:endParaRPr>
            </a:p>
          </p:txBody>
        </p:sp>
        <p:sp>
          <p:nvSpPr>
            <p:cNvPr id="27" name="Line 4"/>
            <p:cNvSpPr>
              <a:spLocks noChangeShapeType="1"/>
            </p:cNvSpPr>
            <p:nvPr/>
          </p:nvSpPr>
          <p:spPr bwMode="auto">
            <a:xfrm flipH="1">
              <a:off x="123" y="49"/>
              <a:ext cx="1" cy="138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28" name="Line 5"/>
            <p:cNvSpPr>
              <a:spLocks noChangeShapeType="1"/>
            </p:cNvSpPr>
            <p:nvPr/>
          </p:nvSpPr>
          <p:spPr bwMode="auto">
            <a:xfrm rot="10800000">
              <a:off x="52" y="118"/>
              <a:ext cx="137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/>
          </p:cNvSpPr>
          <p:nvPr/>
        </p:nvSpPr>
        <p:spPr bwMode="auto">
          <a:xfrm>
            <a:off x="0" y="4608401"/>
            <a:ext cx="9972675" cy="1392175"/>
          </a:xfrm>
          <a:prstGeom prst="rect">
            <a:avLst/>
          </a:prstGeom>
          <a:solidFill>
            <a:srgbClr val="000000">
              <a:alpha val="69411"/>
            </a:srgb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ko-KR" altLang="en-US">
              <a:solidFill>
                <a:prstClr val="black"/>
              </a:solidFill>
              <a:latin typeface="Lucida Grande"/>
            </a:endParaRPr>
          </a:p>
        </p:txBody>
      </p:sp>
      <p:grpSp>
        <p:nvGrpSpPr>
          <p:cNvPr id="2" name="그룹 23"/>
          <p:cNvGrpSpPr/>
          <p:nvPr/>
        </p:nvGrpSpPr>
        <p:grpSpPr>
          <a:xfrm>
            <a:off x="305817" y="6214949"/>
            <a:ext cx="971550" cy="320789"/>
            <a:chOff x="305817" y="6214949"/>
            <a:chExt cx="971550" cy="320789"/>
          </a:xfrm>
        </p:grpSpPr>
        <p:pic>
          <p:nvPicPr>
            <p:cNvPr id="10" name="Picture 6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5817" y="6384925"/>
              <a:ext cx="971550" cy="1508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pSp>
          <p:nvGrpSpPr>
            <p:cNvPr id="4" name="그룹 21"/>
            <p:cNvGrpSpPr/>
            <p:nvPr/>
          </p:nvGrpSpPr>
          <p:grpSpPr>
            <a:xfrm>
              <a:off x="701877" y="6214949"/>
              <a:ext cx="144000" cy="144000"/>
              <a:chOff x="674589" y="6084565"/>
              <a:chExt cx="216000" cy="216024"/>
            </a:xfrm>
          </p:grpSpPr>
          <p:cxnSp>
            <p:nvCxnSpPr>
              <p:cNvPr id="14" name="직선 연결선 13"/>
              <p:cNvCxnSpPr/>
              <p:nvPr/>
            </p:nvCxnSpPr>
            <p:spPr>
              <a:xfrm>
                <a:off x="773869" y="6084565"/>
                <a:ext cx="0" cy="216024"/>
              </a:xfrm>
              <a:prstGeom prst="line">
                <a:avLst/>
              </a:prstGeom>
              <a:ln w="19050">
                <a:solidFill>
                  <a:srgbClr val="F16921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1" name="직선 연결선 20"/>
              <p:cNvCxnSpPr/>
              <p:nvPr/>
            </p:nvCxnSpPr>
            <p:spPr>
              <a:xfrm>
                <a:off x="674589" y="6172103"/>
                <a:ext cx="216000" cy="0"/>
              </a:xfrm>
              <a:prstGeom prst="line">
                <a:avLst/>
              </a:prstGeom>
              <a:ln w="19050">
                <a:solidFill>
                  <a:srgbClr val="F16921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9588500" y="287921"/>
            <a:ext cx="384175" cy="384175"/>
            <a:chOff x="0" y="0"/>
            <a:chExt cx="242" cy="242"/>
          </a:xfrm>
        </p:grpSpPr>
        <p:sp>
          <p:nvSpPr>
            <p:cNvPr id="26" name="Rectangle 3"/>
            <p:cNvSpPr>
              <a:spLocks/>
            </p:cNvSpPr>
            <p:nvPr/>
          </p:nvSpPr>
          <p:spPr bwMode="auto">
            <a:xfrm>
              <a:off x="0" y="0"/>
              <a:ext cx="242" cy="242"/>
            </a:xfrm>
            <a:prstGeom prst="rect">
              <a:avLst/>
            </a:prstGeom>
            <a:solidFill>
              <a:srgbClr val="F16921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solidFill>
                  <a:prstClr val="black"/>
                </a:solidFill>
                <a:latin typeface="Lucida Grande"/>
              </a:endParaRPr>
            </a:p>
          </p:txBody>
        </p:sp>
        <p:sp>
          <p:nvSpPr>
            <p:cNvPr id="27" name="Line 4"/>
            <p:cNvSpPr>
              <a:spLocks noChangeShapeType="1"/>
            </p:cNvSpPr>
            <p:nvPr/>
          </p:nvSpPr>
          <p:spPr bwMode="auto">
            <a:xfrm flipH="1">
              <a:off x="123" y="49"/>
              <a:ext cx="1" cy="138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28" name="Line 5"/>
            <p:cNvSpPr>
              <a:spLocks noChangeShapeType="1"/>
            </p:cNvSpPr>
            <p:nvPr/>
          </p:nvSpPr>
          <p:spPr bwMode="auto">
            <a:xfrm rot="10800000">
              <a:off x="52" y="118"/>
              <a:ext cx="137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0" y="1044005"/>
            <a:ext cx="9972675" cy="504751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</a:rPr>
              <a:t>Do you </a:t>
            </a:r>
            <a:r>
              <a:rPr lang="en-US" altLang="ko-KR" sz="2000" b="1" dirty="0" smtClean="0">
                <a:solidFill>
                  <a:srgbClr val="F4894E"/>
                </a:solidFill>
                <a:latin typeface="ChollaWide" pitchFamily="2" charset="0"/>
                <a:ea typeface="아리따M" pitchFamily="18" charset="-127"/>
              </a:rPr>
              <a:t>WANT</a:t>
            </a:r>
            <a:r>
              <a:rPr lang="en-US" altLang="ko-KR" sz="200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en-US" altLang="ko-KR" sz="200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</a:rPr>
              <a:t>to get your own </a:t>
            </a:r>
            <a:r>
              <a:rPr lang="en-US" altLang="ko-KR" sz="2000" b="1" dirty="0" smtClean="0">
                <a:solidFill>
                  <a:srgbClr val="F4894E"/>
                </a:solidFill>
                <a:latin typeface="ChollaWide" pitchFamily="2" charset="0"/>
                <a:ea typeface="아리따M" pitchFamily="18" charset="-127"/>
              </a:rPr>
              <a:t>CREVATIVITY </a:t>
            </a:r>
            <a:r>
              <a:rPr lang="en-US" altLang="ko-KR" sz="320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</a:rPr>
              <a:t>?</a:t>
            </a:r>
            <a:r>
              <a:rPr lang="en-US" altLang="ko-KR" sz="2000" b="1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</a:rPr>
              <a:t>  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0" y="2556173"/>
            <a:ext cx="9972675" cy="504751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400" b="1" dirty="0" smtClean="0">
              <a:solidFill>
                <a:srgbClr val="F4894E"/>
              </a:solidFill>
              <a:latin typeface="ChollaWide" pitchFamily="2" charset="0"/>
              <a:ea typeface="아리따M" pitchFamily="18" charset="-127"/>
            </a:endParaRPr>
          </a:p>
          <a:p>
            <a:pPr algn="ctr"/>
            <a:r>
              <a:rPr lang="en-US" altLang="ko-KR" sz="200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</a:rPr>
              <a:t>Then </a:t>
            </a:r>
            <a:r>
              <a:rPr lang="en-US" altLang="ko-KR" sz="2000" b="1" dirty="0" smtClean="0">
                <a:solidFill>
                  <a:srgbClr val="F4894E"/>
                </a:solidFill>
                <a:latin typeface="ChollaWide" pitchFamily="2" charset="0"/>
                <a:ea typeface="아리따M" pitchFamily="18" charset="-127"/>
              </a:rPr>
              <a:t>HOW</a:t>
            </a:r>
            <a:r>
              <a:rPr lang="en-US" altLang="ko-KR" sz="2000" dirty="0" smtClean="0">
                <a:solidFill>
                  <a:srgbClr val="F4894E"/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en-US" altLang="ko-KR" sz="200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</a:rPr>
              <a:t>can you get your own </a:t>
            </a:r>
            <a:r>
              <a:rPr lang="en-US" altLang="ko-KR" sz="2000" b="1" dirty="0" smtClean="0">
                <a:solidFill>
                  <a:srgbClr val="F4894E"/>
                </a:solidFill>
                <a:latin typeface="ChollaWide" pitchFamily="2" charset="0"/>
                <a:ea typeface="아리따M" pitchFamily="18" charset="-127"/>
              </a:rPr>
              <a:t>CREVATIVITY</a:t>
            </a:r>
            <a:r>
              <a:rPr lang="en-US" altLang="ko-KR" sz="2000" b="1" dirty="0" smtClean="0">
                <a:solidFill>
                  <a:schemeClr val="accent1"/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en-US" altLang="ko-KR" sz="3200" dirty="0" smtClean="0">
                <a:solidFill>
                  <a:schemeClr val="bg1">
                    <a:lumMod val="65000"/>
                  </a:schemeClr>
                </a:solidFill>
                <a:latin typeface="ChollaWide" pitchFamily="2" charset="0"/>
                <a:ea typeface="아리따M" pitchFamily="18" charset="-127"/>
              </a:rPr>
              <a:t>? </a:t>
            </a:r>
          </a:p>
        </p:txBody>
      </p:sp>
      <p:grpSp>
        <p:nvGrpSpPr>
          <p:cNvPr id="18" name="그룹 17"/>
          <p:cNvGrpSpPr/>
          <p:nvPr/>
        </p:nvGrpSpPr>
        <p:grpSpPr>
          <a:xfrm>
            <a:off x="449262" y="4700229"/>
            <a:ext cx="9109075" cy="1077218"/>
            <a:chOff x="-9079" y="5744344"/>
            <a:chExt cx="9999971" cy="1077218"/>
          </a:xfrm>
          <a:solidFill>
            <a:srgbClr val="F16921"/>
          </a:solidFill>
        </p:grpSpPr>
        <p:sp>
          <p:nvSpPr>
            <p:cNvPr id="20" name="직사각형 19"/>
            <p:cNvSpPr/>
            <p:nvPr/>
          </p:nvSpPr>
          <p:spPr>
            <a:xfrm>
              <a:off x="-9079" y="5744344"/>
              <a:ext cx="9999971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dirty="0" smtClean="0">
                  <a:solidFill>
                    <a:schemeClr val="bg1">
                      <a:lumMod val="9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The way is </a:t>
              </a:r>
            </a:p>
            <a:p>
              <a:pPr algn="ctr"/>
              <a:r>
                <a:rPr lang="en-US" altLang="ko-KR" sz="4000" b="1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7 Type Innovation </a:t>
              </a:r>
              <a:r>
                <a:rPr lang="en-US" altLang="ko-KR" sz="4000" b="1" dirty="0" smtClean="0">
                  <a:solidFill>
                    <a:schemeClr val="bg1">
                      <a:lumMod val="9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!</a:t>
              </a:r>
              <a:r>
                <a:rPr lang="en-US" altLang="ko-KR" sz="3600" b="1" dirty="0" smtClean="0">
                  <a:solidFill>
                    <a:schemeClr val="bg1">
                      <a:lumMod val="9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  </a:t>
              </a:r>
            </a:p>
          </p:txBody>
        </p:sp>
        <p:pic>
          <p:nvPicPr>
            <p:cNvPr id="22" name="Picture 4" descr="http://ecommercedesign.targnet.org/FOTO/ICONE/CREATIVITY.png"/>
            <p:cNvPicPr>
              <a:picLocks noChangeAspect="1" noChangeArrowheads="1"/>
            </p:cNvPicPr>
            <p:nvPr/>
          </p:nvPicPr>
          <p:blipFill>
            <a:blip r:embed="rId3" cstate="print">
              <a:lum bright="70000" contrast="-70000"/>
            </a:blip>
            <a:srcRect/>
            <a:stretch>
              <a:fillRect/>
            </a:stretch>
          </p:blipFill>
          <p:spPr bwMode="auto">
            <a:xfrm rot="20144691">
              <a:off x="1829177" y="5835267"/>
              <a:ext cx="1115772" cy="946402"/>
            </a:xfrm>
            <a:prstGeom prst="rect">
              <a:avLst/>
            </a:prstGeom>
            <a:noFill/>
          </p:spPr>
        </p:pic>
      </p:grpSp>
      <p:sp>
        <p:nvSpPr>
          <p:cNvPr id="25" name="줄무늬가 있는 오른쪽 화살표 24"/>
          <p:cNvSpPr/>
          <p:nvPr/>
        </p:nvSpPr>
        <p:spPr>
          <a:xfrm rot="5400000">
            <a:off x="4717632" y="1546150"/>
            <a:ext cx="504000" cy="939871"/>
          </a:xfrm>
          <a:prstGeom prst="stripedRightArrow">
            <a:avLst/>
          </a:prstGeom>
          <a:solidFill>
            <a:schemeClr val="bg1"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줄무늬가 있는 오른쪽 화살표 28"/>
          <p:cNvSpPr/>
          <p:nvPr/>
        </p:nvSpPr>
        <p:spPr>
          <a:xfrm rot="5400000">
            <a:off x="4691965" y="3106340"/>
            <a:ext cx="540000" cy="1311875"/>
          </a:xfrm>
          <a:prstGeom prst="stripedRightArrow">
            <a:avLst/>
          </a:prstGeom>
          <a:solidFill>
            <a:schemeClr val="bg1"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7"/>
          <p:cNvSpPr>
            <a:spLocks/>
          </p:cNvSpPr>
          <p:nvPr/>
        </p:nvSpPr>
        <p:spPr bwMode="auto">
          <a:xfrm>
            <a:off x="449262" y="4248361"/>
            <a:ext cx="9109075" cy="1979402"/>
          </a:xfrm>
          <a:prstGeom prst="rect">
            <a:avLst/>
          </a:prstGeom>
          <a:solidFill>
            <a:srgbClr val="000000">
              <a:alpha val="69411"/>
            </a:srgb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ko-KR" altLang="en-US">
              <a:latin typeface="Lucida Grande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9833" y="1740671"/>
            <a:ext cx="90730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7 Type Innovation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은 </a:t>
            </a:r>
            <a:r>
              <a:rPr lang="ko-KR" altLang="en-US" sz="14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혁신을 위한 </a:t>
            </a:r>
            <a:r>
              <a:rPr lang="en-US" altLang="ko-KR" sz="14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7</a:t>
            </a:r>
            <a:r>
              <a:rPr lang="ko-KR" altLang="en-US" sz="14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가지 방법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으로 전 세계 </a:t>
            </a:r>
            <a:r>
              <a:rPr lang="ko-KR" alt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트렌드를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분석하는 </a:t>
            </a:r>
            <a:r>
              <a:rPr lang="en-US" altLang="ko-KR" sz="1600" dirty="0" err="1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Crevate</a:t>
            </a:r>
            <a:r>
              <a:rPr lang="ko-KR" altLang="en-US" sz="160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만의 방법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입니다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.</a:t>
            </a:r>
          </a:p>
          <a:p>
            <a:r>
              <a:rPr lang="en-US" altLang="ko-KR" sz="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/>
            </a:r>
            <a:br>
              <a:rPr lang="en-US" altLang="ko-KR" sz="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</a:br>
            <a:r>
              <a:rPr lang="ko-KR" alt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트렌드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조사와 분석에 그치는 것이 아니라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, </a:t>
            </a:r>
            <a:r>
              <a:rPr lang="en-US" altLang="ko-KR" sz="14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‘</a:t>
            </a:r>
            <a:r>
              <a:rPr lang="ko-KR" altLang="en-US" sz="1400" b="1" dirty="0" err="1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트렌드</a:t>
            </a:r>
            <a:r>
              <a:rPr lang="ko-KR" altLang="en-US" sz="14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 사례’ 각각을 혁신의 도구로 사용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할 수 있도록 도와드립니다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.</a:t>
            </a:r>
            <a:endParaRPr lang="ko-KR" altLang="en-US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r>
              <a:rPr lang="en-US" altLang="ko-K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/>
            </a:r>
            <a:br>
              <a:rPr lang="en-US" altLang="ko-K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</a:b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본 </a:t>
            </a:r>
            <a:r>
              <a:rPr lang="en-US" altLang="ko-KR" sz="160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7 Type Innovation </a:t>
            </a:r>
            <a:r>
              <a:rPr lang="ko-KR" altLang="en-US" sz="1600" dirty="0" err="1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레포트</a:t>
            </a:r>
            <a:r>
              <a:rPr lang="ko-KR" alt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는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깊이 있는 혁신 사례 분석 및 아이디어 자료를 제공합니다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. </a:t>
            </a:r>
            <a:endParaRPr lang="en-US" altLang="ko-KR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endParaRPr lang="en-US" altLang="ko-KR" sz="200" dirty="0" smtClean="0">
              <a:solidFill>
                <a:schemeClr val="tx1">
                  <a:lumMod val="65000"/>
                  <a:lumOff val="3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이를 통해 새로운 </a:t>
            </a:r>
            <a:r>
              <a:rPr lang="ko-KR" alt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트렌드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이슈를 파악하고 새로운 비즈니스 기회를 발견하는데 도움을 드립니다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.</a:t>
            </a:r>
            <a:b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</a:br>
            <a:endParaRPr lang="en-US" altLang="ko-KR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r>
              <a:rPr lang="ko-KR" alt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레포트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파일뿐만 아니라 </a:t>
            </a:r>
            <a:r>
              <a:rPr lang="ko-KR" altLang="en-US" sz="160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온라인 웹사이트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를 통해 </a:t>
            </a:r>
            <a:endParaRPr lang="en-US" altLang="ko-KR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endParaRPr lang="en-US" altLang="ko-KR" sz="200" dirty="0" smtClean="0">
              <a:solidFill>
                <a:schemeClr val="tx1">
                  <a:lumMod val="65000"/>
                  <a:lumOff val="3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앞으로 제공될 혁신 사례들을 </a:t>
            </a:r>
            <a:r>
              <a:rPr lang="en-US" altLang="ko-KR" sz="160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Daily Update Service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로 제공하여 당신의 혁신 아이디어 도출을 도와 드릴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것입니다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. </a:t>
            </a:r>
          </a:p>
          <a:p>
            <a:endParaRPr lang="en-US" altLang="ko-KR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 l="5313" t="23429" r="3983" b="31270"/>
          <a:stretch>
            <a:fillRect/>
          </a:stretch>
        </p:blipFill>
        <p:spPr bwMode="auto">
          <a:xfrm>
            <a:off x="2358045" y="4248149"/>
            <a:ext cx="5455480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0"/>
          <p:cNvGrpSpPr/>
          <p:nvPr/>
        </p:nvGrpSpPr>
        <p:grpSpPr>
          <a:xfrm>
            <a:off x="4300884" y="1975317"/>
            <a:ext cx="5257455" cy="4329479"/>
            <a:chOff x="1076887" y="1283839"/>
            <a:chExt cx="6122535" cy="5445254"/>
          </a:xfrm>
        </p:grpSpPr>
        <p:sp>
          <p:nvSpPr>
            <p:cNvPr id="11" name="직사각형 10"/>
            <p:cNvSpPr/>
            <p:nvPr/>
          </p:nvSpPr>
          <p:spPr>
            <a:xfrm>
              <a:off x="1076887" y="1283839"/>
              <a:ext cx="846523" cy="755788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latin typeface="ChollaWide" pitchFamily="2" charset="0"/>
                  <a:ea typeface="아리따M" pitchFamily="18" charset="-127"/>
                </a:rPr>
                <a:t>Target</a:t>
              </a:r>
              <a:endParaRPr lang="ko-KR" altLang="en-US" sz="12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1076887" y="2065418"/>
              <a:ext cx="846523" cy="755788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latin typeface="ChollaWide" pitchFamily="2" charset="0"/>
                  <a:ea typeface="아리따M" pitchFamily="18" charset="-127"/>
                </a:rPr>
                <a:t>Product</a:t>
              </a:r>
              <a:endParaRPr lang="ko-KR" altLang="en-US" sz="11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1076887" y="2846995"/>
              <a:ext cx="846523" cy="755788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latin typeface="ChollaWide" pitchFamily="2" charset="0"/>
                  <a:ea typeface="아리따M" pitchFamily="18" charset="-127"/>
                </a:rPr>
                <a:t>Channel</a:t>
              </a:r>
              <a:endParaRPr lang="ko-KR" altLang="en-US" sz="11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35" name="직사각형 34"/>
            <p:cNvSpPr/>
            <p:nvPr/>
          </p:nvSpPr>
          <p:spPr>
            <a:xfrm>
              <a:off x="1076887" y="3628573"/>
              <a:ext cx="846523" cy="755788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latin typeface="ChollaWide" pitchFamily="2" charset="0"/>
                  <a:ea typeface="아리따M" pitchFamily="18" charset="-127"/>
                </a:rPr>
                <a:t>Finance</a:t>
              </a:r>
              <a:endParaRPr lang="ko-KR" altLang="en-US" sz="11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1076887" y="4410151"/>
              <a:ext cx="846523" cy="755788"/>
            </a:xfrm>
            <a:prstGeom prst="rect">
              <a:avLst/>
            </a:prstGeom>
            <a:solidFill>
              <a:srgbClr val="6699FF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 err="1" smtClean="0">
                  <a:latin typeface="ChollaWide" pitchFamily="2" charset="0"/>
                  <a:ea typeface="아리따M" pitchFamily="18" charset="-127"/>
                </a:rPr>
                <a:t>Communi</a:t>
              </a:r>
              <a:r>
                <a:rPr lang="en-US" altLang="ko-KR" sz="1050" dirty="0" smtClean="0">
                  <a:latin typeface="ChollaWide" pitchFamily="2" charset="0"/>
                  <a:ea typeface="아리따M" pitchFamily="18" charset="-127"/>
                </a:rPr>
                <a:t>-</a:t>
              </a:r>
            </a:p>
            <a:p>
              <a:pPr algn="ctr"/>
              <a:r>
                <a:rPr lang="en-US" altLang="ko-KR" sz="1050" dirty="0" err="1" smtClean="0">
                  <a:latin typeface="ChollaWide" pitchFamily="2" charset="0"/>
                  <a:ea typeface="아리따M" pitchFamily="18" charset="-127"/>
                </a:rPr>
                <a:t>cation</a:t>
              </a:r>
              <a:endParaRPr lang="ko-KR" altLang="en-US" sz="105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1076887" y="5191729"/>
              <a:ext cx="846523" cy="755788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latin typeface="ChollaWide" pitchFamily="2" charset="0"/>
                  <a:ea typeface="아리따M" pitchFamily="18" charset="-127"/>
                </a:rPr>
                <a:t>Service</a:t>
              </a:r>
              <a:endParaRPr lang="ko-KR" altLang="en-US" sz="12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1076887" y="5973305"/>
              <a:ext cx="846523" cy="755788"/>
            </a:xfrm>
            <a:prstGeom prst="rect">
              <a:avLst/>
            </a:prstGeom>
            <a:solidFill>
              <a:srgbClr val="9900FF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err="1" smtClean="0">
                  <a:latin typeface="ChollaWide" pitchFamily="2" charset="0"/>
                  <a:ea typeface="아리따M" pitchFamily="18" charset="-127"/>
                </a:rPr>
                <a:t>Experi</a:t>
              </a:r>
              <a:r>
                <a:rPr lang="en-US" altLang="ko-KR" sz="1200" dirty="0" smtClean="0">
                  <a:latin typeface="ChollaWide" pitchFamily="2" charset="0"/>
                  <a:ea typeface="아리따M" pitchFamily="18" charset="-127"/>
                </a:rPr>
                <a:t>-</a:t>
              </a:r>
            </a:p>
            <a:p>
              <a:pPr algn="ctr"/>
              <a:r>
                <a:rPr lang="en-US" altLang="ko-KR" sz="1200" dirty="0" err="1" smtClean="0">
                  <a:latin typeface="ChollaWide" pitchFamily="2" charset="0"/>
                  <a:ea typeface="아리따M" pitchFamily="18" charset="-127"/>
                </a:rPr>
                <a:t>ence</a:t>
              </a:r>
              <a:endParaRPr lang="ko-KR" altLang="en-US" sz="12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>
              <a:off x="1965340" y="1294611"/>
              <a:ext cx="5234080" cy="75052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  <a:alpha val="8000"/>
                  </a:schemeClr>
                </a:gs>
                <a:gs pos="93000">
                  <a:schemeClr val="tx1">
                    <a:lumMod val="75000"/>
                    <a:lumOff val="25000"/>
                    <a:alpha val="8000"/>
                  </a:schemeClr>
                </a:gs>
                <a:gs pos="100000">
                  <a:schemeClr val="tx1">
                    <a:lumMod val="95000"/>
                    <a:lumOff val="5000"/>
                    <a:alpha val="20000"/>
                  </a:schemeClr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고객 자체의 개념을 넘어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  <a:p>
              <a:pPr algn="ctr">
                <a:lnSpc>
                  <a:spcPct val="120000"/>
                </a:lnSpc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전체 시장에서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새로운 시장을 발견하거나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시장을 재발견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3" name="직사각형 82"/>
            <p:cNvSpPr/>
            <p:nvPr/>
          </p:nvSpPr>
          <p:spPr>
            <a:xfrm>
              <a:off x="1965341" y="2076176"/>
              <a:ext cx="5234081" cy="75052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  <a:alpha val="8000"/>
                  </a:schemeClr>
                </a:gs>
                <a:gs pos="93000">
                  <a:schemeClr val="tx1">
                    <a:lumMod val="75000"/>
                    <a:lumOff val="25000"/>
                    <a:alpha val="8000"/>
                  </a:schemeClr>
                </a:gs>
                <a:gs pos="100000">
                  <a:schemeClr val="tx1">
                    <a:lumMod val="95000"/>
                    <a:lumOff val="5000"/>
                    <a:alpha val="20000"/>
                  </a:schemeClr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보고 만질 수 있는 물건이자 상품에 한정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  <a:p>
              <a:pPr algn="ctr">
                <a:lnSpc>
                  <a:spcPct val="120000"/>
                </a:lnSpc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무형의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Service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와 대비되는 개념</a:t>
              </a:r>
            </a:p>
          </p:txBody>
        </p:sp>
        <p:sp>
          <p:nvSpPr>
            <p:cNvPr id="84" name="직사각형 83"/>
            <p:cNvSpPr/>
            <p:nvPr/>
          </p:nvSpPr>
          <p:spPr>
            <a:xfrm>
              <a:off x="1965341" y="2850592"/>
              <a:ext cx="5234080" cy="75052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  <a:alpha val="8000"/>
                  </a:schemeClr>
                </a:gs>
                <a:gs pos="93000">
                  <a:schemeClr val="tx1">
                    <a:lumMod val="75000"/>
                    <a:lumOff val="25000"/>
                    <a:alpha val="8000"/>
                  </a:schemeClr>
                </a:gs>
                <a:gs pos="100000">
                  <a:schemeClr val="tx1">
                    <a:lumMod val="95000"/>
                    <a:lumOff val="5000"/>
                    <a:alpha val="20000"/>
                  </a:schemeClr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생산자와 소비자가 만나는 접점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  <a:p>
              <a:pPr algn="ctr">
                <a:lnSpc>
                  <a:spcPct val="120000"/>
                </a:lnSpc>
              </a:pP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4P’s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의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Place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의 확장 개념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5" name="직사각형 84"/>
            <p:cNvSpPr/>
            <p:nvPr/>
          </p:nvSpPr>
          <p:spPr>
            <a:xfrm>
              <a:off x="1965341" y="3632157"/>
              <a:ext cx="5234080" cy="75052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  <a:alpha val="8000"/>
                  </a:schemeClr>
                </a:gs>
                <a:gs pos="93000">
                  <a:schemeClr val="tx1">
                    <a:lumMod val="75000"/>
                    <a:lumOff val="25000"/>
                    <a:alpha val="8000"/>
                  </a:schemeClr>
                </a:gs>
                <a:gs pos="100000">
                  <a:schemeClr val="tx1">
                    <a:lumMod val="95000"/>
                    <a:lumOff val="5000"/>
                    <a:alpha val="20000"/>
                  </a:schemeClr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지불 방식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/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시기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/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장소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/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주체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  <a:p>
              <a:pPr algn="ctr">
                <a:lnSpc>
                  <a:spcPct val="120000"/>
                </a:lnSpc>
              </a:pP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Price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와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Cost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를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모두 포함하는 개념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6" name="직사각형 85"/>
            <p:cNvSpPr/>
            <p:nvPr/>
          </p:nvSpPr>
          <p:spPr>
            <a:xfrm>
              <a:off x="1965341" y="4413720"/>
              <a:ext cx="5234080" cy="75052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  <a:alpha val="8000"/>
                  </a:schemeClr>
                </a:gs>
                <a:gs pos="93000">
                  <a:schemeClr val="tx1">
                    <a:lumMod val="75000"/>
                    <a:lumOff val="25000"/>
                    <a:alpha val="8000"/>
                  </a:schemeClr>
                </a:gs>
                <a:gs pos="100000">
                  <a:schemeClr val="tx1">
                    <a:lumMod val="95000"/>
                    <a:lumOff val="5000"/>
                    <a:alpha val="20000"/>
                  </a:schemeClr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생산자와 소비자 간의 메시지와 가치의 나눔 방식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  <a:p>
              <a:pPr algn="ctr">
                <a:lnSpc>
                  <a:spcPct val="120000"/>
                </a:lnSpc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상업적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/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비상업적 메시지를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‘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나누는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’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개념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7" name="직사각형 86"/>
            <p:cNvSpPr/>
            <p:nvPr/>
          </p:nvSpPr>
          <p:spPr>
            <a:xfrm>
              <a:off x="1965341" y="5195283"/>
              <a:ext cx="5234080" cy="75052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  <a:alpha val="8000"/>
                  </a:schemeClr>
                </a:gs>
                <a:gs pos="93000">
                  <a:schemeClr val="tx1">
                    <a:lumMod val="75000"/>
                    <a:lumOff val="25000"/>
                    <a:alpha val="8000"/>
                  </a:schemeClr>
                </a:gs>
                <a:gs pos="100000">
                  <a:schemeClr val="tx1">
                    <a:lumMod val="95000"/>
                    <a:lumOff val="5000"/>
                    <a:alpha val="20000"/>
                  </a:schemeClr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Product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를 제외한 모든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type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의 바탕에 깔린 사후관리에 초점을 둠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  <a:p>
              <a:pPr algn="ctr">
                <a:lnSpc>
                  <a:spcPct val="120000"/>
                </a:lnSpc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기업 및 기관에서 제공하는 무형의 가치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8" name="직사각형 87"/>
            <p:cNvSpPr/>
            <p:nvPr/>
          </p:nvSpPr>
          <p:spPr>
            <a:xfrm>
              <a:off x="1965341" y="5976849"/>
              <a:ext cx="5234080" cy="75052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  <a:alpha val="8000"/>
                  </a:schemeClr>
                </a:gs>
                <a:gs pos="93000">
                  <a:schemeClr val="tx1">
                    <a:lumMod val="75000"/>
                    <a:lumOff val="25000"/>
                    <a:alpha val="8000"/>
                  </a:schemeClr>
                </a:gs>
                <a:gs pos="100000">
                  <a:schemeClr val="tx1">
                    <a:lumMod val="95000"/>
                    <a:lumOff val="5000"/>
                    <a:alpha val="20000"/>
                  </a:schemeClr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일반적인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Service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및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Product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에 대한 경험 이상의 참여의 개념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  <a:p>
              <a:pPr algn="ctr">
                <a:lnSpc>
                  <a:spcPct val="120000"/>
                </a:lnSpc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쌍방향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/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상호작용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</p:grpSp>
      <p:sp>
        <p:nvSpPr>
          <p:cNvPr id="101" name="직사각형 100"/>
          <p:cNvSpPr/>
          <p:nvPr/>
        </p:nvSpPr>
        <p:spPr>
          <a:xfrm>
            <a:off x="635371" y="3253676"/>
            <a:ext cx="2744394" cy="181235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o-KR" altLang="en-US" sz="20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혁신하는 </a:t>
            </a:r>
            <a:r>
              <a:rPr lang="en-US" altLang="ko-KR" sz="20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7 </a:t>
            </a:r>
            <a:r>
              <a:rPr lang="ko-KR" altLang="en-US" sz="20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가지 방법 </a:t>
            </a:r>
            <a:endParaRPr lang="en-US" altLang="ko-KR" sz="2000" b="1" dirty="0" smtClean="0">
              <a:solidFill>
                <a:srgbClr val="F16921"/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r>
              <a:rPr lang="en-US" altLang="ko-KR" sz="20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‘7 Type Innovation’</a:t>
            </a:r>
            <a:endParaRPr lang="en-US" altLang="ko-KR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endParaRPr lang="en-US" altLang="ko-KR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endParaRPr lang="en-US" altLang="ko-KR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Guide</a:t>
            </a:r>
            <a:r>
              <a:rPr lang="ko-KR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가 없는 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Innovation</a:t>
            </a:r>
            <a:r>
              <a:rPr lang="ko-KR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은 </a:t>
            </a:r>
            <a:endParaRPr lang="en-US" altLang="ko-KR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r>
              <a:rPr lang="ko-KR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망망대해의 </a:t>
            </a:r>
            <a:r>
              <a:rPr lang="ko-KR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떠도는 배와 같습니다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.</a:t>
            </a:r>
            <a:r>
              <a:rPr lang="ko-KR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 </a:t>
            </a:r>
            <a:endParaRPr lang="en-US" altLang="ko-KR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endParaRPr lang="en-US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7 Type Innovation</a:t>
            </a:r>
            <a:r>
              <a:rPr lang="ko-KR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은 </a:t>
            </a:r>
            <a:endParaRPr lang="en-US" altLang="ko-KR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혁신을 </a:t>
            </a: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위한 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7</a:t>
            </a: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가지의 </a:t>
            </a: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방향</a:t>
            </a: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성</a:t>
            </a:r>
            <a:r>
              <a:rPr lang="ko-KR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을 </a:t>
            </a:r>
            <a:endParaRPr lang="en-US" altLang="ko-KR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r>
              <a:rPr lang="ko-KR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제시합니다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.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 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4256077" y="1503343"/>
            <a:ext cx="5716598" cy="346867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혁신을 위한 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7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가지 방법 및 각 타입이 의미하는 개념은 다음과 같습니다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. </a:t>
            </a:r>
            <a:endParaRPr lang="en-US" altLang="ko-KR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오각형 32"/>
          <p:cNvSpPr/>
          <p:nvPr/>
        </p:nvSpPr>
        <p:spPr>
          <a:xfrm>
            <a:off x="3604537" y="3745705"/>
            <a:ext cx="360040" cy="792088"/>
          </a:xfrm>
          <a:prstGeom prst="homePlate">
            <a:avLst/>
          </a:prstGeom>
          <a:solidFill>
            <a:schemeClr val="bg1">
              <a:lumMod val="50000"/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/>
        </p:nvSpPr>
        <p:spPr>
          <a:xfrm>
            <a:off x="197805" y="1463688"/>
            <a:ext cx="9774870" cy="203957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    PDF 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보고서 구성 </a:t>
            </a:r>
            <a:r>
              <a:rPr lang="en-US" altLang="ko-KR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(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총 </a:t>
            </a:r>
            <a:r>
              <a:rPr lang="en-US" altLang="ko-KR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220 + 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장</a:t>
            </a:r>
            <a:r>
              <a:rPr lang="en-US" altLang="ko-KR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) 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en-US" altLang="ko-KR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 </a:t>
            </a:r>
          </a:p>
        </p:txBody>
      </p:sp>
      <p:sp>
        <p:nvSpPr>
          <p:cNvPr id="37" name="덧셈 기호 36"/>
          <p:cNvSpPr/>
          <p:nvPr/>
        </p:nvSpPr>
        <p:spPr>
          <a:xfrm>
            <a:off x="5962499" y="2583312"/>
            <a:ext cx="648072" cy="684076"/>
          </a:xfrm>
          <a:prstGeom prst="mathPlus">
            <a:avLst>
              <a:gd name="adj1" fmla="val 15107"/>
            </a:avLst>
          </a:prstGeom>
          <a:solidFill>
            <a:schemeClr val="bg1">
              <a:lumMod val="50000"/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TextBox 52"/>
          <p:cNvSpPr txBox="1"/>
          <p:nvPr/>
        </p:nvSpPr>
        <p:spPr>
          <a:xfrm>
            <a:off x="6678525" y="4653542"/>
            <a:ext cx="28083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성공적인 대표 사례를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7 Type Innovation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의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7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가지 모든 관점에서 심층적으로 분석하였습니다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이를 통해 하나의 제품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/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서비스를 가지고도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7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가지 관점의 혁신이 모두 가능하다는 것을 알 수 있습니다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아리따M" pitchFamily="18" charset="-127"/>
              <a:ea typeface="아리따M" pitchFamily="18" charset="-127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0591" y="2457298"/>
            <a:ext cx="212018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6275" y="2457298"/>
            <a:ext cx="1697385" cy="1044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" name="덧셈 기호 93"/>
          <p:cNvSpPr/>
          <p:nvPr/>
        </p:nvSpPr>
        <p:spPr>
          <a:xfrm>
            <a:off x="2722139" y="2583312"/>
            <a:ext cx="648072" cy="684076"/>
          </a:xfrm>
          <a:prstGeom prst="mathPlus">
            <a:avLst>
              <a:gd name="adj1" fmla="val 15107"/>
            </a:avLst>
          </a:prstGeom>
          <a:solidFill>
            <a:schemeClr val="bg1">
              <a:lumMod val="50000"/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8" name="그룹 97"/>
          <p:cNvGrpSpPr/>
          <p:nvPr/>
        </p:nvGrpSpPr>
        <p:grpSpPr>
          <a:xfrm>
            <a:off x="1061901" y="2637318"/>
            <a:ext cx="1116124" cy="762348"/>
            <a:chOff x="701861" y="2808201"/>
            <a:chExt cx="1368152" cy="978372"/>
          </a:xfrm>
        </p:grpSpPr>
        <p:pic>
          <p:nvPicPr>
            <p:cNvPr id="9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10849"/>
            <a:stretch>
              <a:fillRect/>
            </a:stretch>
          </p:blipFill>
          <p:spPr bwMode="auto">
            <a:xfrm>
              <a:off x="701861" y="2808201"/>
              <a:ext cx="1044116" cy="646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5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45877" y="2952217"/>
              <a:ext cx="1116124" cy="646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6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953889" y="3132237"/>
              <a:ext cx="1116124" cy="654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9" name="TextBox 108"/>
          <p:cNvSpPr txBox="1"/>
          <p:nvPr/>
        </p:nvSpPr>
        <p:spPr>
          <a:xfrm>
            <a:off x="485837" y="4072538"/>
            <a:ext cx="248427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1. </a:t>
            </a:r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방법론 </a:t>
            </a:r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및 활용법 안내서</a:t>
            </a:r>
            <a:endParaRPr lang="ko-KR" altLang="en-US" sz="1700" b="1" dirty="0">
              <a:solidFill>
                <a:srgbClr val="F16921"/>
              </a:solidFill>
              <a:latin typeface="아리따M" pitchFamily="18" charset="-127"/>
              <a:ea typeface="아리따M" pitchFamily="18" charset="-127"/>
            </a:endParaRPr>
          </a:p>
        </p:txBody>
      </p:sp>
      <p:sp>
        <p:nvSpPr>
          <p:cNvPr id="110" name="직사각형 109"/>
          <p:cNvSpPr/>
          <p:nvPr/>
        </p:nvSpPr>
        <p:spPr>
          <a:xfrm>
            <a:off x="449263" y="1656502"/>
            <a:ext cx="9523412" cy="347340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본 </a:t>
            </a:r>
            <a:r>
              <a:rPr lang="ko-KR" alt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레포트는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총 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220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장 이상의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내용으로 구성되어 있으며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, PDF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파일로 전달됩니다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.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endParaRPr lang="en-US" altLang="ko-KR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485837" y="4653542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7 Type Innovation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방법론 및 활용법을 별도로 안내하여 보다 효과적으로 이용할 수 있도록 도와줍니다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아리따M" pitchFamily="18" charset="-127"/>
              <a:ea typeface="아리따M" pitchFamily="18" charset="-127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3582181" y="4072538"/>
            <a:ext cx="248427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2. </a:t>
            </a:r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글로벌 </a:t>
            </a:r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최신 사례 </a:t>
            </a:r>
            <a:r>
              <a:rPr lang="ko-KR" altLang="en-US" sz="1700" b="1" dirty="0" err="1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분석집</a:t>
            </a:r>
            <a:endParaRPr lang="en-US" altLang="ko-KR" sz="1700" b="1" dirty="0" smtClean="0">
              <a:solidFill>
                <a:srgbClr val="F16921"/>
              </a:solidFill>
              <a:latin typeface="아리따M" pitchFamily="18" charset="-127"/>
              <a:ea typeface="아리따M" pitchFamily="18" charset="-127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6750533" y="4072538"/>
            <a:ext cx="248427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3. </a:t>
            </a:r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혁신 </a:t>
            </a:r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사례 심층 </a:t>
            </a:r>
            <a:r>
              <a:rPr lang="ko-KR" altLang="en-US" sz="1700" b="1" dirty="0" err="1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분석집</a:t>
            </a:r>
            <a:endParaRPr lang="ko-KR" altLang="en-US" sz="1700" b="1" dirty="0">
              <a:solidFill>
                <a:srgbClr val="F16921"/>
              </a:solidFill>
              <a:latin typeface="아리따M" pitchFamily="18" charset="-127"/>
              <a:ea typeface="아리따M" pitchFamily="18" charset="-127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3474169" y="4550470"/>
            <a:ext cx="26642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err="1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타입별</a:t>
            </a:r>
            <a:r>
              <a:rPr lang="en-US" altLang="ko-KR" sz="1200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, </a:t>
            </a:r>
            <a:r>
              <a:rPr lang="ko-KR" altLang="en-US" sz="1200" dirty="0" err="1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카테고리별</a:t>
            </a:r>
            <a:r>
              <a:rPr lang="en-US" altLang="ko-KR" sz="1200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 </a:t>
            </a:r>
            <a:r>
              <a:rPr lang="ko-KR" altLang="en-US" sz="1200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분류</a:t>
            </a:r>
            <a:endParaRPr lang="en-US" altLang="ko-KR" sz="1200" dirty="0" smtClean="0">
              <a:solidFill>
                <a:srgbClr val="F16921"/>
              </a:solidFill>
              <a:latin typeface="아리따M" pitchFamily="18" charset="-127"/>
              <a:ea typeface="아리따M" pitchFamily="18" charset="-127"/>
            </a:endParaRPr>
          </a:p>
          <a:p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: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엄선된 총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147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개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(7 Type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각 타입당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21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개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)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의 최신 사례가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7 Type Innovation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에 따라 분석되어 있습니다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</a:p>
          <a:p>
            <a:endParaRPr lang="en-US" altLang="ko-KR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아리따M" pitchFamily="18" charset="-127"/>
              <a:ea typeface="아리따M" pitchFamily="18" charset="-127"/>
            </a:endParaRPr>
          </a:p>
          <a:p>
            <a:r>
              <a:rPr lang="ko-KR" altLang="en-US" sz="1200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혁신의 방법을 </a:t>
            </a:r>
            <a:r>
              <a:rPr lang="en-US" altLang="ko-KR" sz="1200" dirty="0" err="1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InSight</a:t>
            </a:r>
            <a:r>
              <a:rPr lang="ko-KR" altLang="en-US" sz="1200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로 제공 </a:t>
            </a:r>
            <a:endParaRPr lang="en-US" altLang="ko-KR" sz="1200" dirty="0" smtClean="0">
              <a:solidFill>
                <a:srgbClr val="F16921"/>
              </a:solidFill>
              <a:latin typeface="아리따M" pitchFamily="18" charset="-127"/>
              <a:ea typeface="아리따M" pitchFamily="18" charset="-127"/>
            </a:endParaRPr>
          </a:p>
          <a:p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: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구체적인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Insight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를 제공하여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실무에서 보다 쉽게 적용할 수 있는 방향성을 제시하여 줍니다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아리따M" pitchFamily="18" charset="-127"/>
              <a:ea typeface="아리따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/>
          <p:cNvSpPr/>
          <p:nvPr/>
        </p:nvSpPr>
        <p:spPr>
          <a:xfrm>
            <a:off x="197805" y="1457074"/>
            <a:ext cx="9774870" cy="203957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1. 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방법론 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및 활용법 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안내서</a:t>
            </a:r>
            <a:endParaRPr lang="en-US" altLang="ko-KR" sz="1100" b="1" dirty="0" smtClean="0">
              <a:solidFill>
                <a:srgbClr val="F16921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449263" y="1773611"/>
            <a:ext cx="9523412" cy="222652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아래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예시와 같이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각 타입 별 카테고리를 자유롭게 선택하면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,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혁신이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필요한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아이템에 적용 및 활용이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가능합니다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. </a:t>
            </a:r>
          </a:p>
        </p:txBody>
      </p:sp>
      <p:grpSp>
        <p:nvGrpSpPr>
          <p:cNvPr id="20" name="그룹 84"/>
          <p:cNvGrpSpPr/>
          <p:nvPr/>
        </p:nvGrpSpPr>
        <p:grpSpPr>
          <a:xfrm>
            <a:off x="4365617" y="2343312"/>
            <a:ext cx="5330897" cy="3801429"/>
            <a:chOff x="2466057" y="251917"/>
            <a:chExt cx="7056784" cy="6264696"/>
          </a:xfrm>
        </p:grpSpPr>
        <p:sp>
          <p:nvSpPr>
            <p:cNvPr id="21" name="직사각형 20"/>
            <p:cNvSpPr/>
            <p:nvPr/>
          </p:nvSpPr>
          <p:spPr>
            <a:xfrm>
              <a:off x="2466057" y="251917"/>
              <a:ext cx="846522" cy="755788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2466057" y="1070018"/>
              <a:ext cx="846522" cy="755788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1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2466057" y="1851819"/>
              <a:ext cx="846522" cy="755788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2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2466057" y="2633620"/>
              <a:ext cx="846522" cy="755788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3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2466057" y="3415421"/>
              <a:ext cx="846522" cy="755788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4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2466057" y="4197222"/>
              <a:ext cx="846522" cy="755788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5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2466057" y="4979023"/>
              <a:ext cx="846522" cy="755788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6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2466057" y="5760825"/>
              <a:ext cx="846522" cy="755788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7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35" name="직사각형 34"/>
            <p:cNvSpPr/>
            <p:nvPr/>
          </p:nvSpPr>
          <p:spPr>
            <a:xfrm>
              <a:off x="3353237" y="251917"/>
              <a:ext cx="846522" cy="755788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latin typeface="ChollaWide" pitchFamily="2" charset="0"/>
                  <a:ea typeface="아리따M" pitchFamily="18" charset="-127"/>
                </a:rPr>
                <a:t>Target</a:t>
              </a:r>
              <a:endParaRPr lang="ko-KR" altLang="en-US" sz="11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3353237" y="1070018"/>
              <a:ext cx="846522" cy="755788"/>
            </a:xfrm>
            <a:prstGeom prst="rect">
              <a:avLst/>
            </a:prstGeom>
            <a:solidFill>
              <a:srgbClr val="FF33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A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3353238" y="1851819"/>
              <a:ext cx="846523" cy="755788"/>
            </a:xfrm>
            <a:prstGeom prst="rect">
              <a:avLst/>
            </a:prstGeom>
            <a:solidFill>
              <a:srgbClr val="FF33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B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3353237" y="2633620"/>
              <a:ext cx="846522" cy="755788"/>
            </a:xfrm>
            <a:prstGeom prst="rect">
              <a:avLst/>
            </a:prstGeom>
            <a:solidFill>
              <a:srgbClr val="FF33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C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39" name="직사각형 38"/>
            <p:cNvSpPr/>
            <p:nvPr/>
          </p:nvSpPr>
          <p:spPr>
            <a:xfrm>
              <a:off x="3353237" y="3415421"/>
              <a:ext cx="846522" cy="755788"/>
            </a:xfrm>
            <a:prstGeom prst="rect">
              <a:avLst/>
            </a:prstGeom>
            <a:solidFill>
              <a:srgbClr val="FF33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rgbClr val="C00000"/>
                  </a:solidFill>
                  <a:latin typeface="ChollaWide" pitchFamily="2" charset="0"/>
                  <a:ea typeface="아리따M" pitchFamily="18" charset="-127"/>
                  <a:cs typeface="Arial" pitchFamily="34" charset="0"/>
                </a:rPr>
                <a:t>Break down</a:t>
              </a:r>
              <a:endParaRPr lang="ko-KR" altLang="en-US" sz="14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3353237" y="4197222"/>
              <a:ext cx="846522" cy="755788"/>
            </a:xfrm>
            <a:prstGeom prst="rect">
              <a:avLst/>
            </a:prstGeom>
            <a:solidFill>
              <a:srgbClr val="FF33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E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3353237" y="4979023"/>
              <a:ext cx="846522" cy="755788"/>
            </a:xfrm>
            <a:prstGeom prst="rect">
              <a:avLst/>
            </a:prstGeom>
            <a:solidFill>
              <a:srgbClr val="FF33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F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3353237" y="5760825"/>
              <a:ext cx="846522" cy="755788"/>
            </a:xfrm>
            <a:prstGeom prst="rect">
              <a:avLst/>
            </a:prstGeom>
            <a:solidFill>
              <a:srgbClr val="FF33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G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4240417" y="251917"/>
              <a:ext cx="846522" cy="755788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latin typeface="ChollaWide" pitchFamily="2" charset="0"/>
                  <a:ea typeface="아리따M" pitchFamily="18" charset="-127"/>
                </a:rPr>
                <a:t>Product</a:t>
              </a:r>
              <a:endParaRPr lang="ko-KR" altLang="en-US" sz="11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4240417" y="1070018"/>
              <a:ext cx="846522" cy="755788"/>
            </a:xfrm>
            <a:prstGeom prst="rect">
              <a:avLst/>
            </a:prstGeom>
            <a:solidFill>
              <a:srgbClr val="FF9933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A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4240417" y="1851819"/>
              <a:ext cx="846523" cy="755788"/>
            </a:xfrm>
            <a:prstGeom prst="rect">
              <a:avLst/>
            </a:prstGeom>
            <a:solidFill>
              <a:srgbClr val="FF9933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B</a:t>
              </a:r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4240417" y="2633620"/>
              <a:ext cx="846522" cy="755788"/>
            </a:xfrm>
            <a:prstGeom prst="rect">
              <a:avLst/>
            </a:prstGeom>
            <a:solidFill>
              <a:srgbClr val="FF9933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err="1" smtClean="0">
                  <a:solidFill>
                    <a:srgbClr val="C00000"/>
                  </a:solidFill>
                  <a:latin typeface="ChollaWide" pitchFamily="2" charset="0"/>
                  <a:ea typeface="아리따M" pitchFamily="18" charset="-127"/>
                  <a:cs typeface="Arial" pitchFamily="34" charset="0"/>
                </a:rPr>
                <a:t>Nosta-lgia</a:t>
              </a:r>
              <a:endParaRPr lang="ko-KR" altLang="en-US" sz="1200" spc="-3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4240417" y="3415422"/>
              <a:ext cx="846523" cy="755788"/>
            </a:xfrm>
            <a:prstGeom prst="rect">
              <a:avLst/>
            </a:prstGeom>
            <a:solidFill>
              <a:srgbClr val="FF9933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D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48" name="직사각형 47"/>
            <p:cNvSpPr/>
            <p:nvPr/>
          </p:nvSpPr>
          <p:spPr>
            <a:xfrm>
              <a:off x="4240417" y="4197222"/>
              <a:ext cx="846523" cy="755788"/>
            </a:xfrm>
            <a:prstGeom prst="rect">
              <a:avLst/>
            </a:prstGeom>
            <a:solidFill>
              <a:srgbClr val="FF9933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E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49" name="직사각형 48"/>
            <p:cNvSpPr/>
            <p:nvPr/>
          </p:nvSpPr>
          <p:spPr>
            <a:xfrm>
              <a:off x="4240417" y="4979023"/>
              <a:ext cx="846522" cy="755788"/>
            </a:xfrm>
            <a:prstGeom prst="rect">
              <a:avLst/>
            </a:prstGeom>
            <a:solidFill>
              <a:srgbClr val="FF9933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F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50" name="직사각형 49"/>
            <p:cNvSpPr/>
            <p:nvPr/>
          </p:nvSpPr>
          <p:spPr>
            <a:xfrm>
              <a:off x="4240417" y="5760825"/>
              <a:ext cx="846522" cy="755788"/>
            </a:xfrm>
            <a:prstGeom prst="rect">
              <a:avLst/>
            </a:prstGeom>
            <a:solidFill>
              <a:srgbClr val="FF9933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G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5127598" y="251917"/>
              <a:ext cx="846522" cy="755788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 smtClean="0">
                  <a:latin typeface="ChollaWide" pitchFamily="2" charset="0"/>
                  <a:ea typeface="아리따M" pitchFamily="18" charset="-127"/>
                </a:rPr>
                <a:t>Channel</a:t>
              </a:r>
              <a:endParaRPr lang="ko-KR" altLang="en-US" sz="105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5127598" y="1070018"/>
              <a:ext cx="846522" cy="755788"/>
            </a:xfrm>
            <a:prstGeom prst="rect">
              <a:avLst/>
            </a:prstGeom>
            <a:solidFill>
              <a:srgbClr val="FF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rgbClr val="C00000"/>
                  </a:solidFill>
                  <a:latin typeface="ChollaWide" pitchFamily="2" charset="0"/>
                  <a:ea typeface="아리따M" pitchFamily="18" charset="-127"/>
                  <a:cs typeface="Arial" pitchFamily="34" charset="0"/>
                </a:rPr>
                <a:t>a Good World</a:t>
              </a:r>
              <a:endParaRPr lang="ko-KR" altLang="en-US" sz="12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53" name="직사각형 52"/>
            <p:cNvSpPr/>
            <p:nvPr/>
          </p:nvSpPr>
          <p:spPr>
            <a:xfrm>
              <a:off x="5127597" y="1851819"/>
              <a:ext cx="846523" cy="755788"/>
            </a:xfrm>
            <a:prstGeom prst="rect">
              <a:avLst/>
            </a:prstGeom>
            <a:solidFill>
              <a:srgbClr val="FF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B</a:t>
              </a:r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5127598" y="2633620"/>
              <a:ext cx="846522" cy="755788"/>
            </a:xfrm>
            <a:prstGeom prst="rect">
              <a:avLst/>
            </a:prstGeom>
            <a:solidFill>
              <a:srgbClr val="FF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C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55" name="직사각형 54"/>
            <p:cNvSpPr/>
            <p:nvPr/>
          </p:nvSpPr>
          <p:spPr>
            <a:xfrm>
              <a:off x="5127598" y="3415421"/>
              <a:ext cx="846522" cy="755788"/>
            </a:xfrm>
            <a:prstGeom prst="rect">
              <a:avLst/>
            </a:prstGeom>
            <a:solidFill>
              <a:srgbClr val="FF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D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56" name="직사각형 55"/>
            <p:cNvSpPr/>
            <p:nvPr/>
          </p:nvSpPr>
          <p:spPr>
            <a:xfrm>
              <a:off x="5127598" y="4197222"/>
              <a:ext cx="846522" cy="755788"/>
            </a:xfrm>
            <a:prstGeom prst="rect">
              <a:avLst/>
            </a:prstGeom>
            <a:solidFill>
              <a:srgbClr val="FF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E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57" name="직사각형 56"/>
            <p:cNvSpPr/>
            <p:nvPr/>
          </p:nvSpPr>
          <p:spPr>
            <a:xfrm>
              <a:off x="5127597" y="4979023"/>
              <a:ext cx="846523" cy="755788"/>
            </a:xfrm>
            <a:prstGeom prst="rect">
              <a:avLst/>
            </a:prstGeom>
            <a:solidFill>
              <a:srgbClr val="FF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F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58" name="직사각형 57"/>
            <p:cNvSpPr/>
            <p:nvPr/>
          </p:nvSpPr>
          <p:spPr>
            <a:xfrm>
              <a:off x="5127598" y="5760825"/>
              <a:ext cx="846522" cy="755788"/>
            </a:xfrm>
            <a:prstGeom prst="rect">
              <a:avLst/>
            </a:prstGeom>
            <a:solidFill>
              <a:srgbClr val="FF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G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6014778" y="251917"/>
              <a:ext cx="846522" cy="755788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latin typeface="ChollaWide" pitchFamily="2" charset="0"/>
                  <a:ea typeface="아리따M" pitchFamily="18" charset="-127"/>
                </a:rPr>
                <a:t>Finance</a:t>
              </a:r>
              <a:endParaRPr lang="ko-KR" altLang="en-US" sz="11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60" name="직사각형 59"/>
            <p:cNvSpPr/>
            <p:nvPr/>
          </p:nvSpPr>
          <p:spPr>
            <a:xfrm>
              <a:off x="6014778" y="1070018"/>
              <a:ext cx="846522" cy="755788"/>
            </a:xfrm>
            <a:prstGeom prst="rect">
              <a:avLst/>
            </a:prstGeom>
            <a:solidFill>
              <a:srgbClr val="99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A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61" name="직사각형 60"/>
            <p:cNvSpPr/>
            <p:nvPr/>
          </p:nvSpPr>
          <p:spPr>
            <a:xfrm>
              <a:off x="6014778" y="1851819"/>
              <a:ext cx="846523" cy="755788"/>
            </a:xfrm>
            <a:prstGeom prst="rect">
              <a:avLst/>
            </a:prstGeom>
            <a:solidFill>
              <a:srgbClr val="99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B</a:t>
              </a:r>
            </a:p>
          </p:txBody>
        </p:sp>
        <p:sp>
          <p:nvSpPr>
            <p:cNvPr id="62" name="직사각형 61"/>
            <p:cNvSpPr/>
            <p:nvPr/>
          </p:nvSpPr>
          <p:spPr>
            <a:xfrm>
              <a:off x="6014778" y="2633620"/>
              <a:ext cx="846522" cy="755788"/>
            </a:xfrm>
            <a:prstGeom prst="rect">
              <a:avLst/>
            </a:prstGeom>
            <a:solidFill>
              <a:srgbClr val="99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C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63" name="직사각형 62"/>
            <p:cNvSpPr/>
            <p:nvPr/>
          </p:nvSpPr>
          <p:spPr>
            <a:xfrm>
              <a:off x="6014778" y="3415421"/>
              <a:ext cx="846522" cy="755788"/>
            </a:xfrm>
            <a:prstGeom prst="rect">
              <a:avLst/>
            </a:prstGeom>
            <a:solidFill>
              <a:srgbClr val="99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rgbClr val="C00000"/>
                  </a:solidFill>
                  <a:latin typeface="ChollaWide" pitchFamily="2" charset="0"/>
                  <a:ea typeface="아리따M" pitchFamily="18" charset="-127"/>
                  <a:cs typeface="Arial" pitchFamily="34" charset="0"/>
                </a:rPr>
                <a:t>Timing</a:t>
              </a:r>
              <a:endParaRPr lang="en-US" altLang="ko-KR" sz="1200" dirty="0" smtClean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64" name="직사각형 63"/>
            <p:cNvSpPr/>
            <p:nvPr/>
          </p:nvSpPr>
          <p:spPr>
            <a:xfrm>
              <a:off x="6014778" y="4197222"/>
              <a:ext cx="846522" cy="755788"/>
            </a:xfrm>
            <a:prstGeom prst="rect">
              <a:avLst/>
            </a:prstGeom>
            <a:solidFill>
              <a:srgbClr val="99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E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65" name="직사각형 64"/>
            <p:cNvSpPr/>
            <p:nvPr/>
          </p:nvSpPr>
          <p:spPr>
            <a:xfrm>
              <a:off x="6014778" y="4979023"/>
              <a:ext cx="846522" cy="755788"/>
            </a:xfrm>
            <a:prstGeom prst="rect">
              <a:avLst/>
            </a:prstGeom>
            <a:solidFill>
              <a:srgbClr val="99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F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66" name="직사각형 65"/>
            <p:cNvSpPr/>
            <p:nvPr/>
          </p:nvSpPr>
          <p:spPr>
            <a:xfrm>
              <a:off x="6014778" y="5760825"/>
              <a:ext cx="846522" cy="755788"/>
            </a:xfrm>
            <a:prstGeom prst="rect">
              <a:avLst/>
            </a:prstGeom>
            <a:solidFill>
              <a:srgbClr val="99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G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67" name="직사각형 66"/>
            <p:cNvSpPr/>
            <p:nvPr/>
          </p:nvSpPr>
          <p:spPr>
            <a:xfrm>
              <a:off x="6901958" y="251917"/>
              <a:ext cx="846522" cy="755788"/>
            </a:xfrm>
            <a:prstGeom prst="rect">
              <a:avLst/>
            </a:prstGeom>
            <a:solidFill>
              <a:srgbClr val="6699FF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dirty="0" err="1" smtClean="0">
                  <a:latin typeface="ChollaWide" pitchFamily="2" charset="0"/>
                  <a:ea typeface="아리따M" pitchFamily="18" charset="-127"/>
                </a:rPr>
                <a:t>Commu-nication</a:t>
              </a:r>
              <a:endParaRPr lang="ko-KR" altLang="en-US" sz="10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68" name="직사각형 67"/>
            <p:cNvSpPr/>
            <p:nvPr/>
          </p:nvSpPr>
          <p:spPr>
            <a:xfrm>
              <a:off x="6901958" y="1070018"/>
              <a:ext cx="846522" cy="755788"/>
            </a:xfrm>
            <a:prstGeom prst="rect">
              <a:avLst/>
            </a:prstGeom>
            <a:solidFill>
              <a:srgbClr val="6699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A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69" name="직사각형 68"/>
            <p:cNvSpPr/>
            <p:nvPr/>
          </p:nvSpPr>
          <p:spPr>
            <a:xfrm>
              <a:off x="6901959" y="1851819"/>
              <a:ext cx="846523" cy="755788"/>
            </a:xfrm>
            <a:prstGeom prst="rect">
              <a:avLst/>
            </a:prstGeom>
            <a:solidFill>
              <a:srgbClr val="6699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B</a:t>
              </a:r>
            </a:p>
          </p:txBody>
        </p:sp>
        <p:sp>
          <p:nvSpPr>
            <p:cNvPr id="70" name="직사각형 69"/>
            <p:cNvSpPr/>
            <p:nvPr/>
          </p:nvSpPr>
          <p:spPr>
            <a:xfrm>
              <a:off x="6901958" y="2633620"/>
              <a:ext cx="846522" cy="755788"/>
            </a:xfrm>
            <a:prstGeom prst="rect">
              <a:avLst/>
            </a:prstGeom>
            <a:solidFill>
              <a:srgbClr val="6699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C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71" name="직사각형 70"/>
            <p:cNvSpPr/>
            <p:nvPr/>
          </p:nvSpPr>
          <p:spPr>
            <a:xfrm>
              <a:off x="6901958" y="3415421"/>
              <a:ext cx="846522" cy="755788"/>
            </a:xfrm>
            <a:prstGeom prst="rect">
              <a:avLst/>
            </a:prstGeom>
            <a:solidFill>
              <a:srgbClr val="6699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D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72" name="직사각형 71"/>
            <p:cNvSpPr/>
            <p:nvPr/>
          </p:nvSpPr>
          <p:spPr>
            <a:xfrm>
              <a:off x="6901958" y="4197222"/>
              <a:ext cx="846522" cy="755788"/>
            </a:xfrm>
            <a:prstGeom prst="rect">
              <a:avLst/>
            </a:prstGeom>
            <a:solidFill>
              <a:srgbClr val="6699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E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73" name="직사각형 72"/>
            <p:cNvSpPr/>
            <p:nvPr/>
          </p:nvSpPr>
          <p:spPr>
            <a:xfrm>
              <a:off x="6901958" y="4979023"/>
              <a:ext cx="846522" cy="755788"/>
            </a:xfrm>
            <a:prstGeom prst="rect">
              <a:avLst/>
            </a:prstGeom>
            <a:solidFill>
              <a:srgbClr val="6699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rgbClr val="C00000"/>
                  </a:solidFill>
                  <a:latin typeface="ChollaWide" pitchFamily="2" charset="0"/>
                  <a:ea typeface="아리따M" pitchFamily="18" charset="-127"/>
                  <a:cs typeface="Arial" pitchFamily="34" charset="0"/>
                </a:rPr>
                <a:t>Hone-sty</a:t>
              </a:r>
              <a:endParaRPr lang="ko-KR" altLang="en-US" sz="12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6901958" y="5760825"/>
              <a:ext cx="846522" cy="755788"/>
            </a:xfrm>
            <a:prstGeom prst="rect">
              <a:avLst/>
            </a:prstGeom>
            <a:solidFill>
              <a:srgbClr val="6699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G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75" name="직사각형 74"/>
            <p:cNvSpPr/>
            <p:nvPr/>
          </p:nvSpPr>
          <p:spPr>
            <a:xfrm>
              <a:off x="7789138" y="251917"/>
              <a:ext cx="846522" cy="755788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latin typeface="ChollaWide" pitchFamily="2" charset="0"/>
                  <a:ea typeface="아리따M" pitchFamily="18" charset="-127"/>
                </a:rPr>
                <a:t>Service</a:t>
              </a:r>
              <a:endParaRPr lang="ko-KR" altLang="en-US" sz="11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>
              <a:off x="7789138" y="1070018"/>
              <a:ext cx="846522" cy="755788"/>
            </a:xfrm>
            <a:prstGeom prst="rect">
              <a:avLst/>
            </a:prstGeom>
            <a:solidFill>
              <a:srgbClr val="336699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A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>
              <a:off x="7789138" y="1851819"/>
              <a:ext cx="846523" cy="755788"/>
            </a:xfrm>
            <a:prstGeom prst="rect">
              <a:avLst/>
            </a:prstGeom>
            <a:solidFill>
              <a:srgbClr val="336699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B</a:t>
              </a:r>
            </a:p>
          </p:txBody>
        </p:sp>
        <p:sp>
          <p:nvSpPr>
            <p:cNvPr id="78" name="직사각형 77"/>
            <p:cNvSpPr/>
            <p:nvPr/>
          </p:nvSpPr>
          <p:spPr>
            <a:xfrm>
              <a:off x="7789138" y="2633620"/>
              <a:ext cx="846522" cy="755788"/>
            </a:xfrm>
            <a:prstGeom prst="rect">
              <a:avLst/>
            </a:prstGeom>
            <a:solidFill>
              <a:srgbClr val="336699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rgbClr val="C00000"/>
                  </a:solidFill>
                  <a:latin typeface="ChollaWide" pitchFamily="2" charset="0"/>
                  <a:ea typeface="아리따M" pitchFamily="18" charset="-127"/>
                  <a:cs typeface="Arial" pitchFamily="34" charset="0"/>
                </a:rPr>
                <a:t>Digital </a:t>
              </a:r>
              <a:r>
                <a:rPr lang="en-US" altLang="ko-KR" sz="1000" dirty="0" smtClean="0">
                  <a:solidFill>
                    <a:srgbClr val="C00000"/>
                  </a:solidFill>
                  <a:latin typeface="ChollaWide" pitchFamily="2" charset="0"/>
                  <a:ea typeface="아리따M" pitchFamily="18" charset="-127"/>
                  <a:cs typeface="Arial" pitchFamily="34" charset="0"/>
                </a:rPr>
                <a:t>Goddess</a:t>
              </a:r>
              <a:endParaRPr lang="ko-KR" altLang="en-US" sz="12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7789138" y="3415421"/>
              <a:ext cx="846522" cy="755788"/>
            </a:xfrm>
            <a:prstGeom prst="rect">
              <a:avLst/>
            </a:prstGeom>
            <a:solidFill>
              <a:srgbClr val="336699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50" dirty="0" smtClean="0">
                  <a:latin typeface="ChollaWide" pitchFamily="2" charset="0"/>
                  <a:ea typeface="아리따M" pitchFamily="18" charset="-127"/>
                </a:rPr>
                <a:t>D</a:t>
              </a:r>
              <a:endParaRPr lang="ko-KR" altLang="en-US" sz="125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>
              <a:off x="7789138" y="4197222"/>
              <a:ext cx="846522" cy="755788"/>
            </a:xfrm>
            <a:prstGeom prst="rect">
              <a:avLst/>
            </a:prstGeom>
            <a:solidFill>
              <a:srgbClr val="336699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E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>
              <a:off x="7789138" y="4979023"/>
              <a:ext cx="846522" cy="755788"/>
            </a:xfrm>
            <a:prstGeom prst="rect">
              <a:avLst/>
            </a:prstGeom>
            <a:solidFill>
              <a:srgbClr val="336699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F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>
              <a:off x="7789138" y="5760825"/>
              <a:ext cx="846522" cy="755788"/>
            </a:xfrm>
            <a:prstGeom prst="rect">
              <a:avLst/>
            </a:prstGeom>
            <a:solidFill>
              <a:srgbClr val="336699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G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3" name="직사각형 82"/>
            <p:cNvSpPr/>
            <p:nvPr/>
          </p:nvSpPr>
          <p:spPr>
            <a:xfrm>
              <a:off x="8676319" y="251917"/>
              <a:ext cx="846522" cy="755788"/>
            </a:xfrm>
            <a:prstGeom prst="rect">
              <a:avLst/>
            </a:prstGeom>
            <a:solidFill>
              <a:srgbClr val="9900FF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 err="1" smtClean="0">
                  <a:latin typeface="ChollaWide" pitchFamily="2" charset="0"/>
                  <a:ea typeface="아리따M" pitchFamily="18" charset="-127"/>
                </a:rPr>
                <a:t>Experi</a:t>
              </a:r>
              <a:r>
                <a:rPr lang="en-US" altLang="ko-KR" sz="1050" dirty="0" smtClean="0">
                  <a:latin typeface="ChollaWide" pitchFamily="2" charset="0"/>
                  <a:ea typeface="아리따M" pitchFamily="18" charset="-127"/>
                </a:rPr>
                <a:t>-</a:t>
              </a:r>
            </a:p>
            <a:p>
              <a:pPr algn="ctr"/>
              <a:r>
                <a:rPr lang="en-US" altLang="ko-KR" sz="1050" dirty="0" err="1" smtClean="0">
                  <a:latin typeface="ChollaWide" pitchFamily="2" charset="0"/>
                  <a:ea typeface="아리따M" pitchFamily="18" charset="-127"/>
                </a:rPr>
                <a:t>ence</a:t>
              </a:r>
              <a:endParaRPr lang="ko-KR" altLang="en-US" sz="105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4" name="직사각형 83"/>
            <p:cNvSpPr/>
            <p:nvPr/>
          </p:nvSpPr>
          <p:spPr>
            <a:xfrm>
              <a:off x="8676319" y="1070018"/>
              <a:ext cx="846522" cy="755788"/>
            </a:xfrm>
            <a:prstGeom prst="rect">
              <a:avLst/>
            </a:prstGeom>
            <a:solidFill>
              <a:srgbClr val="9900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A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5" name="직사각형 84"/>
            <p:cNvSpPr/>
            <p:nvPr/>
          </p:nvSpPr>
          <p:spPr>
            <a:xfrm>
              <a:off x="8676319" y="1851819"/>
              <a:ext cx="846522" cy="755788"/>
            </a:xfrm>
            <a:prstGeom prst="rect">
              <a:avLst/>
            </a:prstGeom>
            <a:solidFill>
              <a:srgbClr val="9900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 smtClean="0">
                  <a:solidFill>
                    <a:srgbClr val="C00000"/>
                  </a:solidFill>
                  <a:latin typeface="ChollaWide" pitchFamily="2" charset="0"/>
                  <a:ea typeface="아리따M" pitchFamily="18" charset="-127"/>
                  <a:cs typeface="Arial" pitchFamily="34" charset="0"/>
                </a:rPr>
                <a:t>Self-Customized</a:t>
              </a:r>
              <a:endParaRPr lang="en-US" altLang="ko-KR" sz="1050" dirty="0" smtClean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6" name="직사각형 85"/>
            <p:cNvSpPr/>
            <p:nvPr/>
          </p:nvSpPr>
          <p:spPr>
            <a:xfrm>
              <a:off x="8676319" y="2633620"/>
              <a:ext cx="846522" cy="755788"/>
            </a:xfrm>
            <a:prstGeom prst="rect">
              <a:avLst/>
            </a:prstGeom>
            <a:solidFill>
              <a:srgbClr val="9900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C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7" name="직사각형 86"/>
            <p:cNvSpPr/>
            <p:nvPr/>
          </p:nvSpPr>
          <p:spPr>
            <a:xfrm>
              <a:off x="8676319" y="3415421"/>
              <a:ext cx="846522" cy="755788"/>
            </a:xfrm>
            <a:prstGeom prst="rect">
              <a:avLst/>
            </a:prstGeom>
            <a:solidFill>
              <a:srgbClr val="9900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D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8" name="직사각형 87"/>
            <p:cNvSpPr/>
            <p:nvPr/>
          </p:nvSpPr>
          <p:spPr>
            <a:xfrm>
              <a:off x="8676319" y="4197222"/>
              <a:ext cx="846522" cy="755788"/>
            </a:xfrm>
            <a:prstGeom prst="rect">
              <a:avLst/>
            </a:prstGeom>
            <a:solidFill>
              <a:srgbClr val="9900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50" dirty="0" smtClean="0">
                  <a:latin typeface="ChollaWide" pitchFamily="2" charset="0"/>
                  <a:ea typeface="아리따M" pitchFamily="18" charset="-127"/>
                </a:rPr>
                <a:t>E</a:t>
              </a:r>
              <a:endParaRPr lang="ko-KR" altLang="en-US" sz="125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9" name="직사각형 88"/>
            <p:cNvSpPr/>
            <p:nvPr/>
          </p:nvSpPr>
          <p:spPr>
            <a:xfrm>
              <a:off x="8676319" y="4979023"/>
              <a:ext cx="846522" cy="755788"/>
            </a:xfrm>
            <a:prstGeom prst="rect">
              <a:avLst/>
            </a:prstGeom>
            <a:solidFill>
              <a:srgbClr val="9900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F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90" name="직사각형 89"/>
            <p:cNvSpPr/>
            <p:nvPr/>
          </p:nvSpPr>
          <p:spPr>
            <a:xfrm>
              <a:off x="8676319" y="5760825"/>
              <a:ext cx="846522" cy="755788"/>
            </a:xfrm>
            <a:prstGeom prst="rect">
              <a:avLst/>
            </a:prstGeom>
            <a:solidFill>
              <a:srgbClr val="9900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G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</p:grpSp>
      <p:sp>
        <p:nvSpPr>
          <p:cNvPr id="91" name="직사각형 90"/>
          <p:cNvSpPr/>
          <p:nvPr/>
        </p:nvSpPr>
        <p:spPr>
          <a:xfrm>
            <a:off x="5011304" y="2817748"/>
            <a:ext cx="4685209" cy="3326993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3" name="그림 92" descr="line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798" y="2602980"/>
            <a:ext cx="5004000" cy="3302678"/>
          </a:xfrm>
          <a:prstGeom prst="rect">
            <a:avLst/>
          </a:prstGeom>
        </p:spPr>
      </p:pic>
      <p:sp>
        <p:nvSpPr>
          <p:cNvPr id="96" name="직사각형 95"/>
          <p:cNvSpPr/>
          <p:nvPr/>
        </p:nvSpPr>
        <p:spPr>
          <a:xfrm>
            <a:off x="603980" y="3676124"/>
            <a:ext cx="2739272" cy="2467787"/>
          </a:xfrm>
          <a:prstGeom prst="rect">
            <a:avLst/>
          </a:prstGeom>
          <a:solidFill>
            <a:srgbClr val="EEEEEE"/>
          </a:solidFill>
          <a:ln w="952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indent="88900"/>
            <a:r>
              <a:rPr lang="en-US" altLang="ko-K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(</a:t>
            </a:r>
            <a:r>
              <a:rPr lang="ko-KR" altLang="en-US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예시</a:t>
            </a:r>
            <a:r>
              <a:rPr lang="en-US" altLang="ko-K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) </a:t>
            </a:r>
          </a:p>
          <a:p>
            <a:pPr indent="88900"/>
            <a:endParaRPr lang="en-US" altLang="ko-KR" sz="1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indent="88900"/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혁신이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필요한 당신의 아이템은</a:t>
            </a:r>
            <a:r>
              <a:rPr lang="en-US" altLang="ko-KR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,</a:t>
            </a:r>
          </a:p>
          <a:p>
            <a:pPr lvl="0" indent="88900">
              <a:lnSpc>
                <a:spcPct val="150000"/>
              </a:lnSpc>
            </a:pPr>
            <a:endParaRPr lang="en-US" altLang="ko-KR" sz="1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indent="88900">
              <a:lnSpc>
                <a:spcPct val="150000"/>
              </a:lnSpc>
            </a:pP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Target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을 </a:t>
            </a:r>
            <a:r>
              <a:rPr lang="en-US" altLang="ko-KR" sz="1050" dirty="0" smtClean="0">
                <a:solidFill>
                  <a:srgbClr val="C00000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Break down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하고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,</a:t>
            </a:r>
          </a:p>
          <a:p>
            <a:pPr lvl="0" indent="88900">
              <a:lnSpc>
                <a:spcPct val="150000"/>
              </a:lnSpc>
            </a:pPr>
            <a:r>
              <a:rPr lang="en-US" altLang="ko-KR" sz="1050" dirty="0" smtClean="0">
                <a:solidFill>
                  <a:srgbClr val="C00000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Nostalgia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를 일으키는 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Product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로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,</a:t>
            </a:r>
          </a:p>
          <a:p>
            <a:pPr lvl="0" indent="88900">
              <a:lnSpc>
                <a:spcPct val="150000"/>
              </a:lnSpc>
            </a:pPr>
            <a:r>
              <a:rPr lang="en-US" altLang="ko-KR" sz="1050" dirty="0" smtClean="0">
                <a:solidFill>
                  <a:srgbClr val="C00000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a Good World </a:t>
            </a:r>
            <a:r>
              <a:rPr lang="ko-KR" alt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컨셉의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 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Channel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을 통해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,</a:t>
            </a:r>
          </a:p>
          <a:p>
            <a:pPr lvl="0" indent="88900">
              <a:lnSpc>
                <a:spcPct val="150000"/>
              </a:lnSpc>
            </a:pPr>
            <a:r>
              <a:rPr lang="en-US" altLang="ko-KR" sz="1050" dirty="0" smtClean="0">
                <a:solidFill>
                  <a:srgbClr val="C00000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Timing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개념을 도입한 새로운 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Finance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로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,</a:t>
            </a:r>
          </a:p>
          <a:p>
            <a:pPr lvl="0" indent="88900">
              <a:lnSpc>
                <a:spcPct val="150000"/>
              </a:lnSpc>
            </a:pPr>
            <a:r>
              <a:rPr lang="en-US" altLang="ko-KR" sz="1050" dirty="0" smtClean="0">
                <a:solidFill>
                  <a:srgbClr val="C00000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Honesty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에 가치를 둔 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Communication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으로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,</a:t>
            </a:r>
          </a:p>
          <a:p>
            <a:pPr lvl="0" indent="88900">
              <a:lnSpc>
                <a:spcPct val="150000"/>
              </a:lnSpc>
            </a:pPr>
            <a:r>
              <a:rPr lang="en-US" altLang="ko-KR" sz="1050" dirty="0" smtClean="0">
                <a:solidFill>
                  <a:srgbClr val="C00000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Digital Goddess 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Service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를 이용하여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,</a:t>
            </a:r>
          </a:p>
          <a:p>
            <a:pPr lvl="0" indent="88900">
              <a:lnSpc>
                <a:spcPct val="150000"/>
              </a:lnSpc>
            </a:pPr>
            <a:r>
              <a:rPr lang="en-US" altLang="ko-KR" sz="1050" dirty="0" smtClean="0">
                <a:solidFill>
                  <a:srgbClr val="C00000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Self-Customized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된 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Experience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를 제공하는</a:t>
            </a:r>
            <a:endParaRPr lang="en-US" altLang="ko-KR" sz="1050" dirty="0" smtClean="0">
              <a:solidFill>
                <a:schemeClr val="tx1">
                  <a:lumMod val="95000"/>
                  <a:lumOff val="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indent="88900">
              <a:lnSpc>
                <a:spcPct val="150000"/>
              </a:lnSpc>
            </a:pPr>
            <a:endParaRPr lang="en-US" altLang="ko-KR" sz="1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indent="88900">
              <a:lnSpc>
                <a:spcPct val="150000"/>
              </a:lnSpc>
            </a:pP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방식으로 혁신될 수 있습니다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.</a:t>
            </a:r>
          </a:p>
        </p:txBody>
      </p:sp>
      <p:sp>
        <p:nvSpPr>
          <p:cNvPr id="92" name="직사각형 91"/>
          <p:cNvSpPr/>
          <p:nvPr/>
        </p:nvSpPr>
        <p:spPr>
          <a:xfrm>
            <a:off x="604777" y="2384732"/>
            <a:ext cx="2739448" cy="1240612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ko-KR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7</a:t>
            </a:r>
            <a:r>
              <a:rPr lang="ko-KR" alt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가지 </a:t>
            </a:r>
            <a:r>
              <a:rPr lang="en-US" altLang="ko-KR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Type</a:t>
            </a:r>
            <a:r>
              <a:rPr lang="ko-KR" alt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의</a:t>
            </a:r>
            <a:endParaRPr lang="en-US" altLang="ko-KR" sz="1200" dirty="0" smtClean="0">
              <a:solidFill>
                <a:prstClr val="black">
                  <a:lumMod val="75000"/>
                  <a:lumOff val="25000"/>
                </a:prst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r>
              <a:rPr lang="en-US" altLang="ko-KR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7</a:t>
            </a:r>
            <a:r>
              <a:rPr lang="ko-KR" alt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가지 </a:t>
            </a:r>
            <a:r>
              <a:rPr lang="en-US" altLang="ko-KR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Category</a:t>
            </a:r>
            <a:r>
              <a:rPr lang="ko-KR" alt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를 활용하면</a:t>
            </a:r>
            <a:r>
              <a:rPr lang="en-US" altLang="ko-KR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,</a:t>
            </a:r>
          </a:p>
          <a:p>
            <a:pPr lvl="0" algn="ctr"/>
            <a:r>
              <a:rPr lang="ko-KR" alt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전체 </a:t>
            </a:r>
            <a:r>
              <a:rPr lang="en-US" altLang="ko-KR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(7)</a:t>
            </a:r>
            <a:r>
              <a:rPr lang="en-US" altLang="ko-KR" sz="12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7 </a:t>
            </a:r>
            <a:r>
              <a:rPr lang="ko-KR" alt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개 </a:t>
            </a:r>
            <a:r>
              <a:rPr lang="en-US" altLang="ko-KR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= </a:t>
            </a:r>
            <a:r>
              <a:rPr lang="en-US" altLang="ko-KR" b="1" dirty="0" smtClean="0">
                <a:solidFill>
                  <a:srgbClr val="C00000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82</a:t>
            </a:r>
            <a:r>
              <a:rPr lang="ko-KR" altLang="en-US" b="1" dirty="0" smtClean="0">
                <a:solidFill>
                  <a:srgbClr val="C00000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만 가지</a:t>
            </a:r>
            <a:endParaRPr lang="en-US" altLang="ko-KR" sz="1200" b="1" dirty="0" smtClean="0">
              <a:solidFill>
                <a:srgbClr val="C00000"/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r>
              <a:rPr lang="ko-KR" alt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조합의 혁신 아이디어를</a:t>
            </a:r>
            <a:endParaRPr lang="en-US" altLang="ko-KR" sz="1200" dirty="0" smtClean="0">
              <a:solidFill>
                <a:prstClr val="black">
                  <a:lumMod val="75000"/>
                  <a:lumOff val="25000"/>
                </a:prst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r>
              <a:rPr lang="ko-KR" alt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얻을 수 있습니다</a:t>
            </a:r>
            <a:r>
              <a:rPr lang="en-US" altLang="ko-KR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. </a:t>
            </a:r>
          </a:p>
        </p:txBody>
      </p:sp>
      <p:cxnSp>
        <p:nvCxnSpPr>
          <p:cNvPr id="99" name="직선 연결선 98"/>
          <p:cNvCxnSpPr/>
          <p:nvPr/>
        </p:nvCxnSpPr>
        <p:spPr>
          <a:xfrm flipV="1">
            <a:off x="3343252" y="4479146"/>
            <a:ext cx="1643085" cy="14003"/>
          </a:xfrm>
          <a:prstGeom prst="line">
            <a:avLst/>
          </a:prstGeom>
          <a:ln w="9525">
            <a:solidFill>
              <a:srgbClr val="C00000"/>
            </a:solidFill>
            <a:headEnd type="oval"/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>
          <a:xfrm>
            <a:off x="5862649" y="2266949"/>
            <a:ext cx="3651299" cy="4110873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altLang="ko-KR" sz="1200" dirty="0" smtClean="0">
              <a:solidFill>
                <a:prstClr val="black">
                  <a:lumMod val="75000"/>
                  <a:lumOff val="25000"/>
                </a:prst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85760" y="2271381"/>
            <a:ext cx="720000" cy="180000"/>
          </a:xfrm>
          <a:prstGeom prst="rect">
            <a:avLst/>
          </a:prstGeom>
          <a:solidFill>
            <a:srgbClr val="FF33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ChollaWide" pitchFamily="2" charset="0"/>
                <a:ea typeface="아리따M" pitchFamily="18" charset="-127"/>
              </a:rPr>
              <a:t>Target</a:t>
            </a:r>
            <a:endParaRPr lang="ko-KR" altLang="en-US" sz="10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124355" y="2271381"/>
            <a:ext cx="720000" cy="180000"/>
          </a:xfrm>
          <a:prstGeom prst="rect">
            <a:avLst/>
          </a:prstGeom>
          <a:solidFill>
            <a:srgbClr val="FF993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1862950" y="2271381"/>
            <a:ext cx="720000" cy="180000"/>
          </a:xfrm>
          <a:prstGeom prst="rect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601545" y="2269346"/>
            <a:ext cx="720000" cy="180000"/>
          </a:xfrm>
          <a:prstGeom prst="rect">
            <a:avLst/>
          </a:prstGeom>
          <a:solidFill>
            <a:srgbClr val="99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3340140" y="2271381"/>
            <a:ext cx="720000" cy="180000"/>
          </a:xfrm>
          <a:prstGeom prst="rect">
            <a:avLst/>
          </a:prstGeom>
          <a:solidFill>
            <a:srgbClr val="66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 dirty="0" smtClean="0"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6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4078735" y="2269346"/>
            <a:ext cx="720000" cy="180000"/>
          </a:xfrm>
          <a:prstGeom prst="rect">
            <a:avLst/>
          </a:prstGeom>
          <a:solidFill>
            <a:srgbClr val="33669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0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4817332" y="2266950"/>
            <a:ext cx="720000" cy="180000"/>
          </a:xfrm>
          <a:prstGeom prst="rect">
            <a:avLst/>
          </a:prstGeom>
          <a:solidFill>
            <a:srgbClr val="9900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29" name="Picture 3"/>
          <p:cNvPicPr preferRelativeResize="0">
            <a:picLocks noChangeArrowheads="1"/>
          </p:cNvPicPr>
          <p:nvPr/>
        </p:nvPicPr>
        <p:blipFill>
          <a:blip r:embed="rId2" cstate="print"/>
          <a:srcRect l="27851" t="20695" r="13382" b="15045"/>
          <a:stretch>
            <a:fillRect/>
          </a:stretch>
        </p:blipFill>
        <p:spPr bwMode="auto">
          <a:xfrm>
            <a:off x="385699" y="2483336"/>
            <a:ext cx="72000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5122" name="Picture 2"/>
          <p:cNvPicPr preferRelativeResize="0">
            <a:picLocks noChangeArrowheads="1"/>
          </p:cNvPicPr>
          <p:nvPr/>
        </p:nvPicPr>
        <p:blipFill>
          <a:blip r:embed="rId3" cstate="print"/>
          <a:srcRect l="27905" t="20789" r="13329" b="15424"/>
          <a:stretch>
            <a:fillRect/>
          </a:stretch>
        </p:blipFill>
        <p:spPr bwMode="auto">
          <a:xfrm>
            <a:off x="1124355" y="2483336"/>
            <a:ext cx="72000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5123" name="Picture 3"/>
          <p:cNvPicPr preferRelativeResize="0">
            <a:picLocks noChangeArrowheads="1"/>
          </p:cNvPicPr>
          <p:nvPr/>
        </p:nvPicPr>
        <p:blipFill>
          <a:blip r:embed="rId4" cstate="print"/>
          <a:srcRect l="27759" t="20317" r="13475" b="14951"/>
          <a:stretch>
            <a:fillRect/>
          </a:stretch>
        </p:blipFill>
        <p:spPr bwMode="auto">
          <a:xfrm>
            <a:off x="1862950" y="2483336"/>
            <a:ext cx="72000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5124" name="Picture 4"/>
          <p:cNvPicPr preferRelativeResize="0">
            <a:picLocks noChangeArrowheads="1"/>
          </p:cNvPicPr>
          <p:nvPr/>
        </p:nvPicPr>
        <p:blipFill>
          <a:blip r:embed="rId5" cstate="print"/>
          <a:srcRect l="27759" t="20790" r="13770" b="14951"/>
          <a:stretch>
            <a:fillRect/>
          </a:stretch>
        </p:blipFill>
        <p:spPr bwMode="auto">
          <a:xfrm>
            <a:off x="2601545" y="2481301"/>
            <a:ext cx="72000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5125" name="Picture 5"/>
          <p:cNvPicPr preferRelativeResize="0">
            <a:picLocks noChangeArrowheads="1"/>
          </p:cNvPicPr>
          <p:nvPr/>
        </p:nvPicPr>
        <p:blipFill>
          <a:blip r:embed="rId6" cstate="print"/>
          <a:srcRect l="27752" t="20695" r="13382" b="15046"/>
          <a:stretch>
            <a:fillRect/>
          </a:stretch>
        </p:blipFill>
        <p:spPr bwMode="auto">
          <a:xfrm>
            <a:off x="3340140" y="2483336"/>
            <a:ext cx="72000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5127" name="Picture 7"/>
          <p:cNvPicPr preferRelativeResize="0">
            <a:picLocks noChangeArrowheads="1"/>
          </p:cNvPicPr>
          <p:nvPr/>
        </p:nvPicPr>
        <p:blipFill>
          <a:blip r:embed="rId7" cstate="print"/>
          <a:srcRect l="28148" t="20695" r="13382" b="14573"/>
          <a:stretch>
            <a:fillRect/>
          </a:stretch>
        </p:blipFill>
        <p:spPr bwMode="auto">
          <a:xfrm>
            <a:off x="4078735" y="2481301"/>
            <a:ext cx="72000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5128" name="Picture 8"/>
          <p:cNvPicPr preferRelativeResize="0">
            <a:picLocks noChangeArrowheads="1"/>
          </p:cNvPicPr>
          <p:nvPr/>
        </p:nvPicPr>
        <p:blipFill>
          <a:blip r:embed="rId8" cstate="print"/>
          <a:srcRect l="27759" t="20789" r="13475" b="14951"/>
          <a:stretch>
            <a:fillRect/>
          </a:stretch>
        </p:blipFill>
        <p:spPr bwMode="auto">
          <a:xfrm>
            <a:off x="4817332" y="2478905"/>
            <a:ext cx="72000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sp>
        <p:nvSpPr>
          <p:cNvPr id="21" name="직사각형 20"/>
          <p:cNvSpPr/>
          <p:nvPr/>
        </p:nvSpPr>
        <p:spPr>
          <a:xfrm>
            <a:off x="197805" y="1463688"/>
            <a:ext cx="9774870" cy="203957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sym typeface="Wingdings"/>
              </a:rPr>
              <a:t>2. 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글로벌 최신 사례 </a:t>
            </a:r>
            <a:r>
              <a:rPr lang="ko-KR" altLang="en-US" b="1" dirty="0" err="1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분석집</a:t>
            </a:r>
            <a:endParaRPr lang="en-US" altLang="ko-KR" b="1" dirty="0" smtClean="0">
              <a:solidFill>
                <a:srgbClr val="F16921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449263" y="1777184"/>
            <a:ext cx="9523412" cy="222651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본 </a:t>
            </a:r>
            <a:r>
              <a:rPr lang="ko-KR" alt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분석집은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지난 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1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년 동안의 분석 사례들 중 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엄선된 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147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개의 사례들을 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제시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하며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,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 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각 사례의 구성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은 다음과 같습니다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. </a:t>
            </a:r>
            <a:endParaRPr lang="en-US" altLang="ko-KR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392046" y="3028807"/>
            <a:ext cx="720000" cy="252000"/>
          </a:xfrm>
          <a:prstGeom prst="rect">
            <a:avLst/>
          </a:prstGeom>
          <a:solidFill>
            <a:srgbClr val="FF33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1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92047" y="3302056"/>
            <a:ext cx="720000" cy="252000"/>
          </a:xfrm>
          <a:prstGeom prst="rect">
            <a:avLst/>
          </a:prstGeom>
          <a:solidFill>
            <a:srgbClr val="FF33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2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392046" y="3575305"/>
            <a:ext cx="720000" cy="252000"/>
          </a:xfrm>
          <a:prstGeom prst="rect">
            <a:avLst/>
          </a:prstGeom>
          <a:solidFill>
            <a:srgbClr val="FF33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3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392046" y="3848554"/>
            <a:ext cx="720000" cy="252000"/>
          </a:xfrm>
          <a:prstGeom prst="rect">
            <a:avLst/>
          </a:prstGeom>
          <a:solidFill>
            <a:srgbClr val="FF33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4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392046" y="4121803"/>
            <a:ext cx="720000" cy="252000"/>
          </a:xfrm>
          <a:prstGeom prst="rect">
            <a:avLst/>
          </a:prstGeom>
          <a:solidFill>
            <a:srgbClr val="FF33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5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392046" y="4395052"/>
            <a:ext cx="720000" cy="252000"/>
          </a:xfrm>
          <a:prstGeom prst="rect">
            <a:avLst/>
          </a:prstGeom>
          <a:solidFill>
            <a:srgbClr val="FF33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6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392046" y="4668301"/>
            <a:ext cx="720000" cy="252000"/>
          </a:xfrm>
          <a:prstGeom prst="rect">
            <a:avLst/>
          </a:prstGeom>
          <a:solidFill>
            <a:srgbClr val="FF33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7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1124355" y="3032398"/>
            <a:ext cx="720000" cy="252000"/>
          </a:xfrm>
          <a:prstGeom prst="rect">
            <a:avLst/>
          </a:prstGeom>
          <a:solidFill>
            <a:srgbClr val="CC66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1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1124355" y="3305647"/>
            <a:ext cx="720000" cy="252000"/>
          </a:xfrm>
          <a:prstGeom prst="rect">
            <a:avLst/>
          </a:prstGeom>
          <a:solidFill>
            <a:srgbClr val="CC66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2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1124355" y="3578896"/>
            <a:ext cx="720000" cy="252000"/>
          </a:xfrm>
          <a:prstGeom prst="rect">
            <a:avLst/>
          </a:prstGeom>
          <a:solidFill>
            <a:srgbClr val="CC66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3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1124355" y="3852145"/>
            <a:ext cx="720000" cy="252000"/>
          </a:xfrm>
          <a:prstGeom prst="rect">
            <a:avLst/>
          </a:prstGeom>
          <a:solidFill>
            <a:srgbClr val="CC66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4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1124355" y="4125394"/>
            <a:ext cx="720000" cy="252000"/>
          </a:xfrm>
          <a:prstGeom prst="rect">
            <a:avLst/>
          </a:prstGeom>
          <a:solidFill>
            <a:srgbClr val="CC66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5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1124355" y="4398643"/>
            <a:ext cx="720000" cy="252000"/>
          </a:xfrm>
          <a:prstGeom prst="rect">
            <a:avLst/>
          </a:prstGeom>
          <a:solidFill>
            <a:srgbClr val="CC66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6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1124355" y="4671892"/>
            <a:ext cx="720000" cy="252000"/>
          </a:xfrm>
          <a:prstGeom prst="rect">
            <a:avLst/>
          </a:prstGeom>
          <a:solidFill>
            <a:srgbClr val="CC66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7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1862950" y="3025216"/>
            <a:ext cx="720000" cy="252000"/>
          </a:xfrm>
          <a:prstGeom prst="rect">
            <a:avLst/>
          </a:prstGeom>
          <a:solidFill>
            <a:srgbClr val="FF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1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1862950" y="3298465"/>
            <a:ext cx="720000" cy="252000"/>
          </a:xfrm>
          <a:prstGeom prst="rect">
            <a:avLst/>
          </a:prstGeom>
          <a:solidFill>
            <a:srgbClr val="FF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2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1862950" y="3571714"/>
            <a:ext cx="720000" cy="252000"/>
          </a:xfrm>
          <a:prstGeom prst="rect">
            <a:avLst/>
          </a:prstGeom>
          <a:solidFill>
            <a:srgbClr val="FF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3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1862950" y="3844963"/>
            <a:ext cx="720000" cy="252000"/>
          </a:xfrm>
          <a:prstGeom prst="rect">
            <a:avLst/>
          </a:prstGeom>
          <a:solidFill>
            <a:srgbClr val="FF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4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1862950" y="4118212"/>
            <a:ext cx="720000" cy="252000"/>
          </a:xfrm>
          <a:prstGeom prst="rect">
            <a:avLst/>
          </a:prstGeom>
          <a:solidFill>
            <a:srgbClr val="FF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5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1862950" y="4391461"/>
            <a:ext cx="720000" cy="252000"/>
          </a:xfrm>
          <a:prstGeom prst="rect">
            <a:avLst/>
          </a:prstGeom>
          <a:solidFill>
            <a:srgbClr val="FF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6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1862950" y="4664710"/>
            <a:ext cx="720000" cy="252000"/>
          </a:xfrm>
          <a:prstGeom prst="rect">
            <a:avLst/>
          </a:prstGeom>
          <a:solidFill>
            <a:srgbClr val="FF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7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2601545" y="3023181"/>
            <a:ext cx="720000" cy="252000"/>
          </a:xfrm>
          <a:prstGeom prst="rect">
            <a:avLst/>
          </a:prstGeom>
          <a:solidFill>
            <a:srgbClr val="99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1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2601545" y="3296430"/>
            <a:ext cx="720000" cy="252000"/>
          </a:xfrm>
          <a:prstGeom prst="rect">
            <a:avLst/>
          </a:prstGeom>
          <a:solidFill>
            <a:srgbClr val="99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2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2601545" y="3569679"/>
            <a:ext cx="720000" cy="252000"/>
          </a:xfrm>
          <a:prstGeom prst="rect">
            <a:avLst/>
          </a:prstGeom>
          <a:solidFill>
            <a:srgbClr val="99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3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61" name="직사각형 60"/>
          <p:cNvSpPr/>
          <p:nvPr/>
        </p:nvSpPr>
        <p:spPr>
          <a:xfrm>
            <a:off x="2601545" y="3842928"/>
            <a:ext cx="720000" cy="252000"/>
          </a:xfrm>
          <a:prstGeom prst="rect">
            <a:avLst/>
          </a:prstGeom>
          <a:solidFill>
            <a:srgbClr val="99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4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2601545" y="4116177"/>
            <a:ext cx="720000" cy="252000"/>
          </a:xfrm>
          <a:prstGeom prst="rect">
            <a:avLst/>
          </a:prstGeom>
          <a:solidFill>
            <a:srgbClr val="99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5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2601545" y="4389426"/>
            <a:ext cx="720000" cy="252000"/>
          </a:xfrm>
          <a:prstGeom prst="rect">
            <a:avLst/>
          </a:prstGeom>
          <a:solidFill>
            <a:srgbClr val="99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6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2601545" y="4662675"/>
            <a:ext cx="720000" cy="252000"/>
          </a:xfrm>
          <a:prstGeom prst="rect">
            <a:avLst/>
          </a:prstGeom>
          <a:solidFill>
            <a:srgbClr val="99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7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3340140" y="3025216"/>
            <a:ext cx="720000" cy="252000"/>
          </a:xfrm>
          <a:prstGeom prst="rect">
            <a:avLst/>
          </a:prstGeom>
          <a:solidFill>
            <a:srgbClr val="6699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1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3340140" y="3298465"/>
            <a:ext cx="720000" cy="252000"/>
          </a:xfrm>
          <a:prstGeom prst="rect">
            <a:avLst/>
          </a:prstGeom>
          <a:solidFill>
            <a:srgbClr val="6699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2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3340140" y="3571714"/>
            <a:ext cx="720000" cy="252000"/>
          </a:xfrm>
          <a:prstGeom prst="rect">
            <a:avLst/>
          </a:prstGeom>
          <a:solidFill>
            <a:srgbClr val="6699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3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3340140" y="3844963"/>
            <a:ext cx="720000" cy="252000"/>
          </a:xfrm>
          <a:prstGeom prst="rect">
            <a:avLst/>
          </a:prstGeom>
          <a:solidFill>
            <a:srgbClr val="6699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4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3340140" y="4118212"/>
            <a:ext cx="720000" cy="252000"/>
          </a:xfrm>
          <a:prstGeom prst="rect">
            <a:avLst/>
          </a:prstGeom>
          <a:solidFill>
            <a:srgbClr val="6699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5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3340140" y="4391461"/>
            <a:ext cx="720000" cy="252000"/>
          </a:xfrm>
          <a:prstGeom prst="rect">
            <a:avLst/>
          </a:prstGeom>
          <a:solidFill>
            <a:srgbClr val="6699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6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3340140" y="4664710"/>
            <a:ext cx="720000" cy="252000"/>
          </a:xfrm>
          <a:prstGeom prst="rect">
            <a:avLst/>
          </a:prstGeom>
          <a:solidFill>
            <a:srgbClr val="6699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7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4078735" y="3023181"/>
            <a:ext cx="720000" cy="252000"/>
          </a:xfrm>
          <a:prstGeom prst="rect">
            <a:avLst/>
          </a:prstGeom>
          <a:solidFill>
            <a:srgbClr val="336699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1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4078735" y="3296430"/>
            <a:ext cx="720000" cy="252000"/>
          </a:xfrm>
          <a:prstGeom prst="rect">
            <a:avLst/>
          </a:prstGeom>
          <a:solidFill>
            <a:srgbClr val="336699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2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4078735" y="3569679"/>
            <a:ext cx="720000" cy="252000"/>
          </a:xfrm>
          <a:prstGeom prst="rect">
            <a:avLst/>
          </a:prstGeom>
          <a:solidFill>
            <a:srgbClr val="336699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3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75" name="직사각형 74"/>
          <p:cNvSpPr/>
          <p:nvPr/>
        </p:nvSpPr>
        <p:spPr>
          <a:xfrm>
            <a:off x="4078735" y="3842928"/>
            <a:ext cx="720000" cy="252000"/>
          </a:xfrm>
          <a:prstGeom prst="rect">
            <a:avLst/>
          </a:prstGeom>
          <a:solidFill>
            <a:srgbClr val="336699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4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4078735" y="4116177"/>
            <a:ext cx="720000" cy="252000"/>
          </a:xfrm>
          <a:prstGeom prst="rect">
            <a:avLst/>
          </a:prstGeom>
          <a:solidFill>
            <a:srgbClr val="336699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5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4078735" y="4389426"/>
            <a:ext cx="720000" cy="252000"/>
          </a:xfrm>
          <a:prstGeom prst="rect">
            <a:avLst/>
          </a:prstGeom>
          <a:solidFill>
            <a:srgbClr val="336699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6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78" name="직사각형 77"/>
          <p:cNvSpPr/>
          <p:nvPr/>
        </p:nvSpPr>
        <p:spPr>
          <a:xfrm>
            <a:off x="4078735" y="4662675"/>
            <a:ext cx="720000" cy="252000"/>
          </a:xfrm>
          <a:prstGeom prst="rect">
            <a:avLst/>
          </a:prstGeom>
          <a:solidFill>
            <a:srgbClr val="336699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7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79" name="직사각형 78"/>
          <p:cNvSpPr/>
          <p:nvPr/>
        </p:nvSpPr>
        <p:spPr>
          <a:xfrm>
            <a:off x="4817332" y="3020785"/>
            <a:ext cx="720000" cy="252000"/>
          </a:xfrm>
          <a:prstGeom prst="rect">
            <a:avLst/>
          </a:prstGeom>
          <a:solidFill>
            <a:srgbClr val="9900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1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80" name="직사각형 79"/>
          <p:cNvSpPr/>
          <p:nvPr/>
        </p:nvSpPr>
        <p:spPr>
          <a:xfrm>
            <a:off x="4817332" y="3294034"/>
            <a:ext cx="720000" cy="252000"/>
          </a:xfrm>
          <a:prstGeom prst="rect">
            <a:avLst/>
          </a:prstGeom>
          <a:solidFill>
            <a:srgbClr val="9900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2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4817332" y="3567283"/>
            <a:ext cx="720000" cy="252000"/>
          </a:xfrm>
          <a:prstGeom prst="rect">
            <a:avLst/>
          </a:prstGeom>
          <a:solidFill>
            <a:srgbClr val="9900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3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82" name="직사각형 81"/>
          <p:cNvSpPr/>
          <p:nvPr/>
        </p:nvSpPr>
        <p:spPr>
          <a:xfrm>
            <a:off x="4817332" y="3840532"/>
            <a:ext cx="720000" cy="252000"/>
          </a:xfrm>
          <a:prstGeom prst="rect">
            <a:avLst/>
          </a:prstGeom>
          <a:solidFill>
            <a:srgbClr val="9900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4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4817332" y="4113781"/>
            <a:ext cx="720000" cy="252000"/>
          </a:xfrm>
          <a:prstGeom prst="rect">
            <a:avLst/>
          </a:prstGeom>
          <a:solidFill>
            <a:srgbClr val="9900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5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84" name="직사각형 83"/>
          <p:cNvSpPr/>
          <p:nvPr/>
        </p:nvSpPr>
        <p:spPr>
          <a:xfrm>
            <a:off x="4817332" y="4387030"/>
            <a:ext cx="720000" cy="252000"/>
          </a:xfrm>
          <a:prstGeom prst="rect">
            <a:avLst/>
          </a:prstGeom>
          <a:solidFill>
            <a:srgbClr val="9900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6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85" name="직사각형 84"/>
          <p:cNvSpPr/>
          <p:nvPr/>
        </p:nvSpPr>
        <p:spPr>
          <a:xfrm>
            <a:off x="4817332" y="4660279"/>
            <a:ext cx="720000" cy="252000"/>
          </a:xfrm>
          <a:prstGeom prst="rect">
            <a:avLst/>
          </a:prstGeom>
          <a:solidFill>
            <a:srgbClr val="9900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7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99" name="오른쪽 중괄호 98"/>
          <p:cNvSpPr/>
          <p:nvPr/>
        </p:nvSpPr>
        <p:spPr>
          <a:xfrm>
            <a:off x="2526231" y="5414980"/>
            <a:ext cx="232726" cy="769648"/>
          </a:xfrm>
          <a:prstGeom prst="rightBrace">
            <a:avLst>
              <a:gd name="adj1" fmla="val 8333"/>
              <a:gd name="adj2" fmla="val 51719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345"/>
          <p:cNvGrpSpPr/>
          <p:nvPr/>
        </p:nvGrpSpPr>
        <p:grpSpPr>
          <a:xfrm>
            <a:off x="727876" y="5398134"/>
            <a:ext cx="1789137" cy="797759"/>
            <a:chOff x="651470" y="2458552"/>
            <a:chExt cx="2333030" cy="2185853"/>
          </a:xfrm>
        </p:grpSpPr>
        <p:sp>
          <p:nvSpPr>
            <p:cNvPr id="101" name="직사각형 100"/>
            <p:cNvSpPr/>
            <p:nvPr/>
          </p:nvSpPr>
          <p:spPr>
            <a:xfrm>
              <a:off x="651470" y="2458552"/>
              <a:ext cx="2333030" cy="2185853"/>
            </a:xfrm>
            <a:prstGeom prst="rect">
              <a:avLst/>
            </a:prstGeom>
            <a:solidFill>
              <a:srgbClr val="FF3300">
                <a:alpha val="40000"/>
              </a:srgb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Category 1</a:t>
              </a:r>
              <a:endPara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102" name="직사각형 101"/>
            <p:cNvSpPr/>
            <p:nvPr/>
          </p:nvSpPr>
          <p:spPr>
            <a:xfrm>
              <a:off x="738581" y="3958233"/>
              <a:ext cx="2160000" cy="642636"/>
            </a:xfrm>
            <a:prstGeom prst="rect">
              <a:avLst/>
            </a:prstGeom>
            <a:noFill/>
            <a:ln w="3175">
              <a:solidFill>
                <a:schemeClr val="bg1">
                  <a:lumMod val="95000"/>
                </a:schemeClr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b="1" dirty="0" smtClean="0">
                  <a:solidFill>
                    <a:schemeClr val="bg1"/>
                  </a:solidFill>
                  <a:latin typeface="ChollaWide" pitchFamily="2" charset="0"/>
                  <a:ea typeface="아리따M" pitchFamily="18" charset="-127"/>
                </a:rPr>
                <a:t>임산부를 위한 맥주</a:t>
              </a:r>
              <a:endParaRPr lang="ko-KR" altLang="en-US" sz="800" dirty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103" name="직사각형 102">
              <a:hlinkClick r:id="" action="ppaction://noaction"/>
            </p:cNvPr>
            <p:cNvSpPr/>
            <p:nvPr/>
          </p:nvSpPr>
          <p:spPr>
            <a:xfrm>
              <a:off x="737865" y="2518073"/>
              <a:ext cx="2160000" cy="642636"/>
            </a:xfrm>
            <a:prstGeom prst="rect">
              <a:avLst/>
            </a:prstGeom>
            <a:noFill/>
            <a:ln w="3175">
              <a:solidFill>
                <a:schemeClr val="bg1">
                  <a:lumMod val="95000"/>
                </a:schemeClr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b="1" dirty="0" smtClean="0">
                  <a:solidFill>
                    <a:schemeClr val="bg1"/>
                  </a:solidFill>
                  <a:latin typeface="ChollaWide" pitchFamily="2" charset="0"/>
                  <a:ea typeface="아리따M" pitchFamily="18" charset="-127"/>
                </a:rPr>
                <a:t>어린이용 맥주 </a:t>
              </a:r>
              <a:endParaRPr lang="ko-KR" altLang="en-US" sz="700" dirty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104" name="직사각형 103"/>
            <p:cNvSpPr/>
            <p:nvPr/>
          </p:nvSpPr>
          <p:spPr>
            <a:xfrm>
              <a:off x="738581" y="3238153"/>
              <a:ext cx="2160000" cy="642636"/>
            </a:xfrm>
            <a:prstGeom prst="rect">
              <a:avLst/>
            </a:prstGeom>
            <a:noFill/>
            <a:ln w="3175">
              <a:solidFill>
                <a:schemeClr val="bg1">
                  <a:lumMod val="95000"/>
                </a:schemeClr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b="1" dirty="0" smtClean="0">
                  <a:solidFill>
                    <a:schemeClr val="bg1"/>
                  </a:solidFill>
                  <a:latin typeface="ChollaWide" pitchFamily="2" charset="0"/>
                  <a:ea typeface="아리따M" pitchFamily="18" charset="-127"/>
                </a:rPr>
                <a:t>거친 남자들을 위한 </a:t>
              </a:r>
              <a:r>
                <a:rPr lang="en-US" altLang="ko-KR" sz="900" b="1" dirty="0" smtClean="0">
                  <a:solidFill>
                    <a:schemeClr val="bg1"/>
                  </a:solidFill>
                  <a:latin typeface="ChollaWide" pitchFamily="2" charset="0"/>
                  <a:ea typeface="아리따M" pitchFamily="18" charset="-127"/>
                </a:rPr>
                <a:t> </a:t>
              </a:r>
              <a:r>
                <a:rPr lang="ko-KR" altLang="en-US" sz="900" b="1" dirty="0" smtClean="0">
                  <a:solidFill>
                    <a:schemeClr val="bg1"/>
                  </a:solidFill>
                  <a:latin typeface="ChollaWide" pitchFamily="2" charset="0"/>
                  <a:ea typeface="아리따M" pitchFamily="18" charset="-127"/>
                </a:rPr>
                <a:t>컵케이크</a:t>
              </a:r>
              <a:endParaRPr lang="ko-KR" altLang="en-US" sz="500" dirty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</p:grpSp>
      <p:sp>
        <p:nvSpPr>
          <p:cNvPr id="105" name="직사각형 104"/>
          <p:cNvSpPr/>
          <p:nvPr/>
        </p:nvSpPr>
        <p:spPr>
          <a:xfrm>
            <a:off x="2713226" y="5666632"/>
            <a:ext cx="21360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 dirty="0" smtClean="0">
                <a:latin typeface="아리따M" pitchFamily="18" charset="-127"/>
                <a:ea typeface="아리따M" pitchFamily="18" charset="-127"/>
              </a:rPr>
              <a:t>각 </a:t>
            </a:r>
            <a:r>
              <a:rPr lang="en-US" altLang="ko-KR" sz="1200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Category</a:t>
            </a:r>
            <a:r>
              <a:rPr lang="ko-KR" altLang="en-US" sz="1200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별 </a:t>
            </a:r>
            <a:r>
              <a:rPr lang="en-US" altLang="ko-KR" sz="1200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3</a:t>
            </a:r>
            <a:r>
              <a:rPr lang="ko-KR" altLang="en-US" sz="1200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개</a:t>
            </a:r>
            <a:r>
              <a:rPr lang="ko-KR" altLang="en-US" sz="1200" dirty="0" smtClean="0">
                <a:latin typeface="아리따M" pitchFamily="18" charset="-127"/>
                <a:ea typeface="아리따M" pitchFamily="18" charset="-127"/>
              </a:rPr>
              <a:t>의 혁신 사례</a:t>
            </a:r>
          </a:p>
        </p:txBody>
      </p:sp>
      <p:cxnSp>
        <p:nvCxnSpPr>
          <p:cNvPr id="106" name="직선 연결선 105"/>
          <p:cNvCxnSpPr/>
          <p:nvPr/>
        </p:nvCxnSpPr>
        <p:spPr>
          <a:xfrm rot="16200000" flipV="1">
            <a:off x="-623466" y="4040630"/>
            <a:ext cx="2367784" cy="33490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직선 연결선 106"/>
          <p:cNvCxnSpPr/>
          <p:nvPr/>
        </p:nvCxnSpPr>
        <p:spPr>
          <a:xfrm rot="16200000" flipV="1">
            <a:off x="621118" y="3496076"/>
            <a:ext cx="2367783" cy="142400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직사각형 107"/>
          <p:cNvSpPr/>
          <p:nvPr/>
        </p:nvSpPr>
        <p:spPr>
          <a:xfrm>
            <a:off x="2809117" y="5557093"/>
            <a:ext cx="2044729" cy="547695"/>
          </a:xfrm>
          <a:prstGeom prst="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직사각형 92"/>
          <p:cNvSpPr/>
          <p:nvPr/>
        </p:nvSpPr>
        <p:spPr>
          <a:xfrm>
            <a:off x="392974" y="3024188"/>
            <a:ext cx="5154618" cy="1910560"/>
          </a:xfrm>
          <a:prstGeom prst="rect">
            <a:avLst/>
          </a:prstGeom>
          <a:solidFill>
            <a:schemeClr val="bg1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직사각형 93"/>
          <p:cNvSpPr/>
          <p:nvPr/>
        </p:nvSpPr>
        <p:spPr>
          <a:xfrm>
            <a:off x="392974" y="3567986"/>
            <a:ext cx="5154618" cy="829764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TextBox 94"/>
          <p:cNvSpPr txBox="1"/>
          <p:nvPr/>
        </p:nvSpPr>
        <p:spPr>
          <a:xfrm>
            <a:off x="491033" y="3639347"/>
            <a:ext cx="4800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latin typeface="아리따M" pitchFamily="18" charset="-127"/>
                <a:ea typeface="아리따M" pitchFamily="18" charset="-127"/>
              </a:rPr>
              <a:t>총 </a:t>
            </a:r>
            <a:r>
              <a:rPr lang="en-US" altLang="ko-KR" sz="24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147</a:t>
            </a:r>
            <a:r>
              <a:rPr lang="ko-KR" altLang="en-US" sz="1600" dirty="0" smtClean="0">
                <a:latin typeface="아리따M" pitchFamily="18" charset="-127"/>
                <a:ea typeface="아리따M" pitchFamily="18" charset="-127"/>
              </a:rPr>
              <a:t>개의 </a:t>
            </a:r>
            <a:r>
              <a:rPr lang="ko-KR" altLang="en-US" sz="1600" b="1" dirty="0" smtClean="0">
                <a:latin typeface="아리따M" pitchFamily="18" charset="-127"/>
                <a:ea typeface="아리따M" pitchFamily="18" charset="-127"/>
              </a:rPr>
              <a:t>글로벌 최신 사례</a:t>
            </a:r>
            <a:r>
              <a:rPr lang="ko-KR" altLang="en-US" sz="1600" dirty="0" smtClean="0">
                <a:latin typeface="아리따M" pitchFamily="18" charset="-127"/>
                <a:ea typeface="아리따M" pitchFamily="18" charset="-127"/>
              </a:rPr>
              <a:t> 및 </a:t>
            </a:r>
            <a:r>
              <a:rPr lang="en-US" altLang="ko-KR" sz="1600" b="1" dirty="0" smtClean="0">
                <a:latin typeface="아리따M" pitchFamily="18" charset="-127"/>
                <a:ea typeface="아리따M" pitchFamily="18" charset="-127"/>
              </a:rPr>
              <a:t>Insight</a:t>
            </a:r>
          </a:p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M" pitchFamily="18" charset="-127"/>
                <a:ea typeface="아리따M" pitchFamily="18" charset="-127"/>
              </a:rPr>
              <a:t>(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M" pitchFamily="18" charset="-127"/>
                <a:ea typeface="아리따M" pitchFamily="18" charset="-127"/>
              </a:rPr>
              <a:t>각 타입 별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M" pitchFamily="18" charset="-127"/>
                <a:ea typeface="아리따M" pitchFamily="18" charset="-127"/>
              </a:rPr>
              <a:t>21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M" pitchFamily="18" charset="-127"/>
                <a:ea typeface="아리따M" pitchFamily="18" charset="-127"/>
              </a:rPr>
              <a:t>개의 사례로 구성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M" pitchFamily="18" charset="-127"/>
                <a:ea typeface="아리따M" pitchFamily="18" charset="-127"/>
              </a:rPr>
              <a:t>) </a:t>
            </a:r>
            <a:endParaRPr lang="en-US" altLang="ko-KR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아리따M" pitchFamily="18" charset="-127"/>
              <a:ea typeface="아리따M" pitchFamily="18" charset="-127"/>
            </a:endParaRPr>
          </a:p>
        </p:txBody>
      </p:sp>
      <p:sp>
        <p:nvSpPr>
          <p:cNvPr id="96" name="직사각형 95"/>
          <p:cNvSpPr/>
          <p:nvPr/>
        </p:nvSpPr>
        <p:spPr>
          <a:xfrm>
            <a:off x="7038975" y="0"/>
            <a:ext cx="2933700" cy="64528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장에 모두 넣기</a:t>
            </a:r>
            <a:endParaRPr lang="en-US" altLang="ko-KR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(But,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엄선된 느낌의 이미지를</a:t>
            </a:r>
            <a:endParaRPr lang="en-US" altLang="ko-KR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아직  살리지 못함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00" name="그룹 99"/>
          <p:cNvGrpSpPr/>
          <p:nvPr/>
        </p:nvGrpSpPr>
        <p:grpSpPr>
          <a:xfrm>
            <a:off x="6172832" y="4396621"/>
            <a:ext cx="3030579" cy="1908175"/>
            <a:chOff x="3598843" y="2487663"/>
            <a:chExt cx="5544109" cy="3707594"/>
          </a:xfrm>
        </p:grpSpPr>
        <p:pic>
          <p:nvPicPr>
            <p:cNvPr id="109" name="Picture 2"/>
            <p:cNvPicPr preferRelativeResize="0">
              <a:picLocks noChangeArrowheads="1"/>
            </p:cNvPicPr>
            <p:nvPr/>
          </p:nvPicPr>
          <p:blipFill>
            <a:blip r:embed="rId9" cstate="print"/>
            <a:srcRect l="27905" t="20789" r="13329" b="15424"/>
            <a:stretch>
              <a:fillRect/>
            </a:stretch>
          </p:blipFill>
          <p:spPr bwMode="auto">
            <a:xfrm>
              <a:off x="3598843" y="2487663"/>
              <a:ext cx="5544109" cy="3707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grpSp>
          <p:nvGrpSpPr>
            <p:cNvPr id="110" name="그룹 17"/>
            <p:cNvGrpSpPr/>
            <p:nvPr/>
          </p:nvGrpSpPr>
          <p:grpSpPr>
            <a:xfrm>
              <a:off x="3706855" y="3712599"/>
              <a:ext cx="5328592" cy="2429272"/>
              <a:chOff x="4302261" y="2863205"/>
              <a:chExt cx="5328592" cy="2429272"/>
            </a:xfrm>
            <a:effectLst/>
          </p:grpSpPr>
          <p:sp>
            <p:nvSpPr>
              <p:cNvPr id="111" name="직사각형 110"/>
              <p:cNvSpPr/>
              <p:nvPr/>
            </p:nvSpPr>
            <p:spPr>
              <a:xfrm>
                <a:off x="4338265" y="2863205"/>
                <a:ext cx="3276364" cy="1404155"/>
              </a:xfrm>
              <a:prstGeom prst="rect">
                <a:avLst/>
              </a:prstGeom>
              <a:solidFill>
                <a:schemeClr val="bg1">
                  <a:alpha val="6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6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아리따M" pitchFamily="18" charset="-127"/>
                    <a:ea typeface="아리따M" pitchFamily="18" charset="-127"/>
                    <a:sym typeface="Wingdings" pitchFamily="2" charset="2"/>
                  </a:rPr>
                  <a:t>사례 </a:t>
                </a:r>
                <a:r>
                  <a:rPr lang="ko-KR" altLang="en-US" sz="16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아리따M" pitchFamily="18" charset="-127"/>
                    <a:ea typeface="아리따M" pitchFamily="18" charset="-127"/>
                    <a:sym typeface="Wingdings" pitchFamily="2" charset="2"/>
                  </a:rPr>
                  <a:t>소개</a:t>
                </a:r>
                <a:endParaRPr lang="ko-KR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아리따M" pitchFamily="18" charset="-127"/>
                  <a:ea typeface="아리따M" pitchFamily="18" charset="-127"/>
                </a:endParaRPr>
              </a:p>
            </p:txBody>
          </p:sp>
          <p:sp>
            <p:nvSpPr>
              <p:cNvPr id="112" name="직사각형 111"/>
              <p:cNvSpPr/>
              <p:nvPr/>
            </p:nvSpPr>
            <p:spPr>
              <a:xfrm>
                <a:off x="4302261" y="4716413"/>
                <a:ext cx="3348372" cy="576064"/>
              </a:xfrm>
              <a:prstGeom prst="rect">
                <a:avLst/>
              </a:prstGeom>
              <a:solidFill>
                <a:schemeClr val="bg1">
                  <a:alpha val="6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4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hollaWide" pitchFamily="2" charset="0"/>
                  </a:rPr>
                  <a:t>Insight</a:t>
                </a:r>
                <a:endParaRPr lang="ko-KR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hollaWide" pitchFamily="2" charset="0"/>
                </a:endParaRPr>
              </a:p>
            </p:txBody>
          </p:sp>
          <p:sp>
            <p:nvSpPr>
              <p:cNvPr id="113" name="직사각형 112"/>
              <p:cNvSpPr/>
              <p:nvPr/>
            </p:nvSpPr>
            <p:spPr>
              <a:xfrm>
                <a:off x="7794649" y="4536393"/>
                <a:ext cx="1836204" cy="720080"/>
              </a:xfrm>
              <a:prstGeom prst="rect">
                <a:avLst/>
              </a:prstGeom>
              <a:solidFill>
                <a:schemeClr val="bg1">
                  <a:alpha val="6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05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hollaWide" pitchFamily="2" charset="0"/>
                  </a:rPr>
                  <a:t>View Point </a:t>
                </a:r>
              </a:p>
              <a:p>
                <a:pPr algn="ctr"/>
                <a:r>
                  <a:rPr lang="en-US" altLang="ko-KR" sz="105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hollaWide" pitchFamily="2" charset="0"/>
                  </a:rPr>
                  <a:t>&amp; Brand Info</a:t>
                </a:r>
              </a:p>
            </p:txBody>
          </p:sp>
        </p:grpSp>
      </p:grpSp>
      <p:sp>
        <p:nvSpPr>
          <p:cNvPr id="114" name="사다리꼴 113"/>
          <p:cNvSpPr/>
          <p:nvPr/>
        </p:nvSpPr>
        <p:spPr>
          <a:xfrm>
            <a:off x="5862649" y="3456782"/>
            <a:ext cx="3578274" cy="1012017"/>
          </a:xfrm>
          <a:prstGeom prst="trapezoid">
            <a:avLst>
              <a:gd name="adj" fmla="val 118522"/>
            </a:avLst>
          </a:prstGeom>
          <a:gradFill flip="none" rotWithShape="1">
            <a:gsLst>
              <a:gs pos="100000">
                <a:schemeClr val="bg1">
                  <a:alpha val="36000"/>
                </a:schemeClr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1"/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5" name="Picture 2"/>
          <p:cNvPicPr preferRelativeResize="0">
            <a:picLocks noChangeArrowheads="1"/>
          </p:cNvPicPr>
          <p:nvPr/>
        </p:nvPicPr>
        <p:blipFill>
          <a:blip r:embed="rId9" cstate="print"/>
          <a:srcRect l="27905" t="20789" r="13329" b="15424"/>
          <a:stretch>
            <a:fillRect/>
          </a:stretch>
        </p:blipFill>
        <p:spPr bwMode="auto">
          <a:xfrm>
            <a:off x="7140604" y="2955135"/>
            <a:ext cx="985851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275" endPos="40000" dist="101600" dir="5400000" sy="-100000" algn="bl" rotWithShape="0"/>
          </a:effectLst>
        </p:spPr>
      </p:pic>
      <p:sp>
        <p:nvSpPr>
          <p:cNvPr id="117" name="직사각형 116"/>
          <p:cNvSpPr/>
          <p:nvPr/>
        </p:nvSpPr>
        <p:spPr>
          <a:xfrm>
            <a:off x="5862650" y="2266950"/>
            <a:ext cx="3651300" cy="486873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5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[</a:t>
            </a:r>
            <a:r>
              <a:rPr lang="ko-KR" altLang="en-US" sz="105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사례 </a:t>
            </a:r>
            <a:r>
              <a:rPr lang="ko-KR" altLang="en-US" sz="105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구성</a:t>
            </a:r>
            <a:r>
              <a:rPr lang="en-US" altLang="ko-KR" sz="105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]</a:t>
            </a:r>
            <a:endParaRPr lang="en-US" altLang="ko-KR" sz="1050" b="1" dirty="0" smtClean="0">
              <a:solidFill>
                <a:schemeClr val="tx1">
                  <a:lumMod val="65000"/>
                  <a:lumOff val="3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r>
              <a:rPr lang="en-US" altLang="ko-KR" sz="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</a:p>
          <a:p>
            <a:r>
              <a:rPr lang="ko-KR" altLang="en-US" sz="105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   혁신 </a:t>
            </a:r>
            <a:r>
              <a:rPr lang="ko-KR" altLang="en-US" sz="105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사례 내용 </a:t>
            </a:r>
            <a:r>
              <a:rPr lang="en-US" altLang="ko-KR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hollaWide" pitchFamily="2" charset="0"/>
                <a:ea typeface="아리따M" pitchFamily="18" charset="-127"/>
                <a:sym typeface="Wingdings"/>
              </a:rPr>
              <a:t>+ </a:t>
            </a:r>
            <a:r>
              <a:rPr lang="en-US" altLang="ko-KR" sz="105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sym typeface="Wingdings"/>
              </a:rPr>
              <a:t>I</a:t>
            </a:r>
            <a:r>
              <a:rPr lang="en-US" altLang="ko-KR" sz="105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sym typeface="Wingdings"/>
              </a:rPr>
              <a:t>nsight </a:t>
            </a:r>
            <a:r>
              <a:rPr lang="en-US" altLang="ko-KR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hollaWide" pitchFamily="2" charset="0"/>
                <a:ea typeface="아리따M" pitchFamily="18" charset="-127"/>
                <a:sym typeface="Wingdings"/>
              </a:rPr>
              <a:t>+</a:t>
            </a:r>
            <a:r>
              <a:rPr lang="ko-KR" altLang="en-US" sz="105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sym typeface="Wingdings"/>
              </a:rPr>
              <a:t> </a:t>
            </a:r>
            <a:r>
              <a:rPr lang="en-US" altLang="ko-KR" sz="105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sym typeface="Wingdings"/>
              </a:rPr>
              <a:t>View Point </a:t>
            </a:r>
            <a:r>
              <a:rPr lang="en-US" altLang="ko-KR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hollaWide" pitchFamily="2" charset="0"/>
                <a:ea typeface="아리따M" pitchFamily="18" charset="-127"/>
                <a:sym typeface="Wingdings"/>
              </a:rPr>
              <a:t>+</a:t>
            </a:r>
            <a:r>
              <a:rPr lang="ko-KR" alt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hollaWide" pitchFamily="2" charset="0"/>
                <a:ea typeface="아리따M" pitchFamily="18" charset="-127"/>
                <a:sym typeface="Wingdings"/>
              </a:rPr>
              <a:t> </a:t>
            </a:r>
            <a:r>
              <a:rPr lang="en-US" altLang="ko-KR" sz="105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sym typeface="Wingdings"/>
              </a:rPr>
              <a:t>Brand </a:t>
            </a:r>
            <a:r>
              <a:rPr lang="en-US" altLang="ko-KR" sz="105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sym typeface="Wingdings"/>
              </a:rPr>
              <a:t>Information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6387</TotalTime>
  <Words>1256</Words>
  <Application>Microsoft Office PowerPoint</Application>
  <PresentationFormat>사용자 지정</PresentationFormat>
  <Paragraphs>339</Paragraphs>
  <Slides>18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18</vt:i4>
      </vt:variant>
    </vt:vector>
  </HeadingPairs>
  <TitlesOfParts>
    <vt:vector size="20" baseType="lpstr">
      <vt:lpstr>Office 테마</vt:lpstr>
      <vt:lpstr>1_Office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crevate_704</dc:creator>
  <cp:lastModifiedBy>crevate</cp:lastModifiedBy>
  <cp:revision>2774</cp:revision>
  <dcterms:created xsi:type="dcterms:W3CDTF">2011-11-01T04:35:19Z</dcterms:created>
  <dcterms:modified xsi:type="dcterms:W3CDTF">2012-01-11T15:09:35Z</dcterms:modified>
</cp:coreProperties>
</file>