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667" r:id="rId2"/>
  </p:sldMasterIdLst>
  <p:notesMasterIdLst>
    <p:notesMasterId r:id="rId4"/>
  </p:notesMasterIdLst>
  <p:sldIdLst>
    <p:sldId id="418" r:id="rId3"/>
  </p:sldIdLst>
  <p:sldSz cx="9906000" cy="6858000" type="A4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4F81BD"/>
    <a:srgbClr val="FF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3" autoAdjust="0"/>
    <p:restoredTop sz="99198" autoAdjust="0"/>
  </p:normalViewPr>
  <p:slideViewPr>
    <p:cSldViewPr>
      <p:cViewPr>
        <p:scale>
          <a:sx n="125" d="100"/>
          <a:sy n="125" d="100"/>
        </p:scale>
        <p:origin x="-834" y="-150"/>
      </p:cViewPr>
      <p:guideLst>
        <p:guide orient="horz" pos="709"/>
        <p:guide pos="2530"/>
        <p:guide pos="6069"/>
        <p:guide pos="1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9602B-F993-4256-8E90-452765B2A803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1886A-BEC3-4A2C-A7AD-C2BE54A414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405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/>
        </p:spPr>
      </p:sp>
      <p:sp>
        <p:nvSpPr>
          <p:cNvPr id="119810" name="슬라이드 노트 개체 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19811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FE03F84-F0B4-44B0-B794-9658D0329934}" type="slidenum">
              <a:rPr lang="ko-KR" altLang="en-US" smtClean="0">
                <a:solidFill>
                  <a:srgbClr val="000000"/>
                </a:solidFill>
              </a:rPr>
              <a:pPr/>
              <a:t>0</a:t>
            </a:fld>
            <a:endParaRPr lang="en-US" altLang="ko-K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44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57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57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 userDrawn="1"/>
        </p:nvGrpSpPr>
        <p:grpSpPr bwMode="auto">
          <a:xfrm>
            <a:off x="273051" y="703263"/>
            <a:ext cx="9359900" cy="277812"/>
            <a:chOff x="329" y="1821"/>
            <a:chExt cx="6071" cy="0"/>
          </a:xfrm>
        </p:grpSpPr>
        <p:sp>
          <p:nvSpPr>
            <p:cNvPr id="5" name="Line 10"/>
            <p:cNvSpPr>
              <a:spLocks noChangeShapeType="1"/>
            </p:cNvSpPr>
            <p:nvPr/>
          </p:nvSpPr>
          <p:spPr bwMode="auto">
            <a:xfrm>
              <a:off x="329" y="1821"/>
              <a:ext cx="4534" cy="0"/>
            </a:xfrm>
            <a:prstGeom prst="line">
              <a:avLst/>
            </a:prstGeom>
            <a:noFill/>
            <a:ln w="25400">
              <a:solidFill>
                <a:srgbClr val="AEAEA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prstClr val="black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6" name="Line 11"/>
            <p:cNvSpPr>
              <a:spLocks noChangeShapeType="1"/>
            </p:cNvSpPr>
            <p:nvPr/>
          </p:nvSpPr>
          <p:spPr bwMode="auto">
            <a:xfrm>
              <a:off x="4925" y="1821"/>
              <a:ext cx="1475" cy="0"/>
            </a:xfrm>
            <a:prstGeom prst="line">
              <a:avLst/>
            </a:prstGeom>
            <a:noFill/>
            <a:ln w="25400">
              <a:solidFill>
                <a:srgbClr val="AEAEA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prstClr val="black"/>
                </a:solidFill>
                <a:latin typeface="굴림" charset="-127"/>
                <a:ea typeface="굴림" charset="-127"/>
              </a:endParaRPr>
            </a:p>
          </p:txBody>
        </p:sp>
      </p:grpSp>
      <p:pic>
        <p:nvPicPr>
          <p:cNvPr id="7" name="Picture 146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23326" y="6559572"/>
            <a:ext cx="8096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제목 1"/>
          <p:cNvSpPr>
            <a:spLocks noGrp="1"/>
          </p:cNvSpPr>
          <p:nvPr>
            <p:ph type="ctrTitle"/>
          </p:nvPr>
        </p:nvSpPr>
        <p:spPr>
          <a:xfrm>
            <a:off x="454918" y="116632"/>
            <a:ext cx="6730330" cy="506486"/>
          </a:xfrm>
        </p:spPr>
        <p:txBody>
          <a:bodyPr/>
          <a:lstStyle>
            <a:lvl1pPr algn="l">
              <a:defRPr sz="2600">
                <a:latin typeface="현대하모니 M" pitchFamily="18" charset="-127"/>
                <a:ea typeface="현대하모니 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2" name="부제목 2"/>
          <p:cNvSpPr>
            <a:spLocks noGrp="1"/>
          </p:cNvSpPr>
          <p:nvPr>
            <p:ph type="subTitle" idx="1"/>
          </p:nvPr>
        </p:nvSpPr>
        <p:spPr>
          <a:xfrm>
            <a:off x="590558" y="980728"/>
            <a:ext cx="3146274" cy="36004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  <a:latin typeface="현대하모니 M" pitchFamily="18" charset="-127"/>
                <a:ea typeface="현대하모니 M" pitchFamily="18" charset="-127"/>
              </a:defRPr>
            </a:lvl1pPr>
            <a:lvl2pPr marL="478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9129713" y="328616"/>
            <a:ext cx="495300" cy="363537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현대하모니 M" pitchFamily="18" charset="-127"/>
                <a:ea typeface="현대하모니 M" pitchFamily="18" charset="-127"/>
              </a:defRPr>
            </a:lvl1pPr>
          </a:lstStyle>
          <a:p>
            <a:pPr>
              <a:defRPr/>
            </a:pPr>
            <a:fld id="{89DAE2B7-647B-41B0-B4B5-42CD2B40F805}" type="slidenum">
              <a:rPr lang="ko-KR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068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43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6058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051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18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631697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0930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8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8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0966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5395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124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4137079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757517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94367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85013" y="34925"/>
            <a:ext cx="2325687" cy="60912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04775" y="34925"/>
            <a:ext cx="6827838" cy="60912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6120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1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306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69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2015-08-19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69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69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775" y="34925"/>
            <a:ext cx="80899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328381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800">
          <a:solidFill>
            <a:schemeClr val="accent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800">
          <a:solidFill>
            <a:schemeClr val="accent1"/>
          </a:solidFill>
          <a:effectLst>
            <a:outerShdw blurRad="38100" dist="38100" dir="2700000" algn="tl">
              <a:srgbClr val="C0C0C0"/>
            </a:outerShdw>
          </a:effectLst>
          <a:latin typeface="굴림" charset="-127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800">
          <a:solidFill>
            <a:schemeClr val="accent1"/>
          </a:solidFill>
          <a:effectLst>
            <a:outerShdw blurRad="38100" dist="38100" dir="2700000" algn="tl">
              <a:srgbClr val="C0C0C0"/>
            </a:outerShdw>
          </a:effectLst>
          <a:latin typeface="굴림" charset="-127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800">
          <a:solidFill>
            <a:schemeClr val="accent1"/>
          </a:solidFill>
          <a:effectLst>
            <a:outerShdw blurRad="38100" dist="38100" dir="2700000" algn="tl">
              <a:srgbClr val="C0C0C0"/>
            </a:outerShdw>
          </a:effectLst>
          <a:latin typeface="굴림" charset="-127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800">
          <a:solidFill>
            <a:schemeClr val="accent1"/>
          </a:solidFill>
          <a:effectLst>
            <a:outerShdw blurRad="38100" dist="38100" dir="2700000" algn="tl">
              <a:srgbClr val="C0C0C0"/>
            </a:outerShdw>
          </a:effectLst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accent1"/>
          </a:solidFill>
          <a:effectLst>
            <a:outerShdw blurRad="38100" dist="38100" dir="2700000" algn="tl">
              <a:srgbClr val="C0C0C0"/>
            </a:outerShdw>
          </a:effectLst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accent1"/>
          </a:solidFill>
          <a:effectLst>
            <a:outerShdw blurRad="38100" dist="38100" dir="2700000" algn="tl">
              <a:srgbClr val="C0C0C0"/>
            </a:outerShdw>
          </a:effectLst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accent1"/>
          </a:solidFill>
          <a:effectLst>
            <a:outerShdw blurRad="38100" dist="38100" dir="2700000" algn="tl">
              <a:srgbClr val="C0C0C0"/>
            </a:outerShdw>
          </a:effectLst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accent1"/>
          </a:solidFill>
          <a:effectLst>
            <a:outerShdw blurRad="38100" dist="38100" dir="2700000" algn="tl">
              <a:srgbClr val="C0C0C0"/>
            </a:outerShdw>
          </a:effectLst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621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19812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38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895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352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10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제목 18"/>
          <p:cNvSpPr>
            <a:spLocks noGrp="1"/>
          </p:cNvSpPr>
          <p:nvPr>
            <p:ph type="ctrTitle"/>
          </p:nvPr>
        </p:nvSpPr>
        <p:spPr>
          <a:xfrm>
            <a:off x="344488" y="116632"/>
            <a:ext cx="6730330" cy="506486"/>
          </a:xfrm>
        </p:spPr>
        <p:txBody>
          <a:bodyPr/>
          <a:lstStyle/>
          <a:p>
            <a:r>
              <a:rPr lang="ko-KR" altLang="en-US" smtClean="0"/>
              <a:t>▣ 기술용역 프로세스</a:t>
            </a:r>
            <a:endParaRPr lang="ko-KR" altLang="en-US" dirty="0"/>
          </a:p>
        </p:txBody>
      </p:sp>
      <p:sp>
        <p:nvSpPr>
          <p:cNvPr id="104" name="오른쪽 화살표 103"/>
          <p:cNvSpPr/>
          <p:nvPr/>
        </p:nvSpPr>
        <p:spPr>
          <a:xfrm>
            <a:off x="5619869" y="829311"/>
            <a:ext cx="1337883" cy="1117378"/>
          </a:xfrm>
          <a:prstGeom prst="rightArrow">
            <a:avLst>
              <a:gd name="adj1" fmla="val 100000"/>
              <a:gd name="adj2" fmla="val 20621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03" name="오른쪽 화살표 102"/>
          <p:cNvSpPr/>
          <p:nvPr/>
        </p:nvSpPr>
        <p:spPr>
          <a:xfrm>
            <a:off x="4281985" y="829311"/>
            <a:ext cx="1337883" cy="1117378"/>
          </a:xfrm>
          <a:prstGeom prst="rightArrow">
            <a:avLst>
              <a:gd name="adj1" fmla="val 100000"/>
              <a:gd name="adj2" fmla="val 2062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02" name="오른쪽 화살표 101"/>
          <p:cNvSpPr/>
          <p:nvPr/>
        </p:nvSpPr>
        <p:spPr>
          <a:xfrm>
            <a:off x="2944102" y="829311"/>
            <a:ext cx="1337883" cy="1117378"/>
          </a:xfrm>
          <a:prstGeom prst="rightArrow">
            <a:avLst>
              <a:gd name="adj1" fmla="val 100000"/>
              <a:gd name="adj2" fmla="val 20621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01" name="오른쪽 화살표 100"/>
          <p:cNvSpPr/>
          <p:nvPr/>
        </p:nvSpPr>
        <p:spPr>
          <a:xfrm>
            <a:off x="268338" y="833451"/>
            <a:ext cx="1337882" cy="1113239"/>
          </a:xfrm>
          <a:prstGeom prst="rightArrow">
            <a:avLst>
              <a:gd name="adj1" fmla="val 100000"/>
              <a:gd name="adj2" fmla="val 2470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92" name="오른쪽 화살표 91"/>
          <p:cNvSpPr/>
          <p:nvPr/>
        </p:nvSpPr>
        <p:spPr>
          <a:xfrm>
            <a:off x="6957752" y="829311"/>
            <a:ext cx="1342026" cy="536310"/>
          </a:xfrm>
          <a:prstGeom prst="rightArrow">
            <a:avLst>
              <a:gd name="adj1" fmla="val 100000"/>
              <a:gd name="adj2" fmla="val 3659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93" name="오른쪽 화살표 92"/>
          <p:cNvSpPr/>
          <p:nvPr/>
        </p:nvSpPr>
        <p:spPr>
          <a:xfrm>
            <a:off x="6957752" y="1410380"/>
            <a:ext cx="1342026" cy="536310"/>
          </a:xfrm>
          <a:prstGeom prst="rightArrow">
            <a:avLst>
              <a:gd name="adj1" fmla="val 100000"/>
              <a:gd name="adj2" fmla="val 3659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8299563" y="829313"/>
            <a:ext cx="1333957" cy="111737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299778" y="1138649"/>
            <a:ext cx="813043" cy="437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기술용역</a:t>
            </a:r>
            <a:endParaRPr lang="en-US" altLang="ko-KR" sz="140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개발완료</a:t>
            </a:r>
            <a:endParaRPr lang="en-US" altLang="ko-KR" sz="1400" dirty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68338" y="1266913"/>
            <a:ext cx="865943" cy="257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기초 조사</a:t>
            </a:r>
            <a:endParaRPr lang="en-US" altLang="ko-KR" sz="1400" dirty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75" name="오른쪽 화살표 74"/>
          <p:cNvSpPr/>
          <p:nvPr/>
        </p:nvSpPr>
        <p:spPr>
          <a:xfrm>
            <a:off x="1606219" y="829311"/>
            <a:ext cx="1337883" cy="1117378"/>
          </a:xfrm>
          <a:prstGeom prst="rightArrow">
            <a:avLst>
              <a:gd name="adj1" fmla="val 100000"/>
              <a:gd name="adj2" fmla="val 2062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618240" y="1105963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1</a:t>
            </a:r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차</a:t>
            </a:r>
            <a:endParaRPr lang="en-US" altLang="ko-KR" sz="140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사용자</a:t>
            </a:r>
            <a:r>
              <a:rPr lang="en-US" altLang="ko-KR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 </a:t>
            </a:r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조사</a:t>
            </a:r>
            <a:endParaRPr lang="en-US" altLang="ko-KR" sz="140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944102" y="1018668"/>
            <a:ext cx="9701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사용자모델</a:t>
            </a:r>
            <a:endParaRPr lang="en-US" altLang="ko-KR" sz="140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및 </a:t>
            </a:r>
            <a:r>
              <a:rPr lang="en-US" altLang="ko-KR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UX</a:t>
            </a:r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가치</a:t>
            </a:r>
            <a:endParaRPr lang="en-US" altLang="ko-KR" sz="140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도출</a:t>
            </a:r>
            <a:endParaRPr lang="en-US" altLang="ko-KR" sz="1400" dirty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19868" y="1107928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Personas </a:t>
            </a:r>
            <a:r>
              <a:rPr lang="ko-KR" altLang="en-US" sz="140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및</a:t>
            </a:r>
          </a:p>
          <a:p>
            <a:r>
              <a:rPr lang="en-US" altLang="ko-KR" sz="140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UX </a:t>
            </a:r>
            <a:r>
              <a:rPr lang="ko-KR" altLang="en-US" sz="140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가치 정의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6957752" y="833451"/>
            <a:ext cx="1176925" cy="437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Co-creation</a:t>
            </a:r>
          </a:p>
          <a:p>
            <a:r>
              <a:rPr lang="en-US" altLang="ko-KR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Workshop</a:t>
            </a:r>
            <a:endParaRPr lang="en-US" altLang="ko-KR" sz="1400" dirty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957752" y="1410380"/>
            <a:ext cx="1335622" cy="437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User Scenario</a:t>
            </a:r>
          </a:p>
          <a:p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도출 및 작성 </a:t>
            </a:r>
            <a:endParaRPr lang="en-US" altLang="ko-KR" sz="1400" dirty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281985" y="1103733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2</a:t>
            </a:r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차</a:t>
            </a:r>
            <a:endParaRPr lang="en-US" altLang="ko-KR" sz="140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r>
              <a:rPr lang="ko-KR" altLang="en-US" sz="140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white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사용자 조사</a:t>
            </a:r>
            <a:endParaRPr lang="en-US" altLang="ko-KR" sz="1400" dirty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white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grpSp>
        <p:nvGrpSpPr>
          <p:cNvPr id="118788" name="그룹 118787"/>
          <p:cNvGrpSpPr/>
          <p:nvPr/>
        </p:nvGrpSpPr>
        <p:grpSpPr>
          <a:xfrm>
            <a:off x="268336" y="829312"/>
            <a:ext cx="8027298" cy="4039847"/>
            <a:chOff x="268336" y="1404997"/>
            <a:chExt cx="8027298" cy="4841063"/>
          </a:xfrm>
        </p:grpSpPr>
        <p:cxnSp>
          <p:nvCxnSpPr>
            <p:cNvPr id="67" name="직선 연결선 66"/>
            <p:cNvCxnSpPr/>
            <p:nvPr/>
          </p:nvCxnSpPr>
          <p:spPr>
            <a:xfrm>
              <a:off x="4281985" y="1563746"/>
              <a:ext cx="0" cy="4682314"/>
            </a:xfrm>
            <a:prstGeom prst="line">
              <a:avLst/>
            </a:prstGeom>
            <a:ln w="31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/>
            <p:nvPr/>
          </p:nvCxnSpPr>
          <p:spPr>
            <a:xfrm>
              <a:off x="268336" y="1404997"/>
              <a:ext cx="0" cy="4841063"/>
            </a:xfrm>
            <a:prstGeom prst="line">
              <a:avLst/>
            </a:prstGeom>
            <a:ln w="31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직선 연결선 95"/>
            <p:cNvCxnSpPr/>
            <p:nvPr/>
          </p:nvCxnSpPr>
          <p:spPr>
            <a:xfrm>
              <a:off x="8295634" y="1563746"/>
              <a:ext cx="0" cy="4682314"/>
            </a:xfrm>
            <a:prstGeom prst="line">
              <a:avLst/>
            </a:prstGeom>
            <a:ln w="31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직선 연결선 96"/>
            <p:cNvCxnSpPr/>
            <p:nvPr/>
          </p:nvCxnSpPr>
          <p:spPr>
            <a:xfrm>
              <a:off x="6957751" y="1563746"/>
              <a:ext cx="0" cy="4682314"/>
            </a:xfrm>
            <a:prstGeom prst="line">
              <a:avLst/>
            </a:prstGeom>
            <a:ln w="31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직선 연결선 97"/>
            <p:cNvCxnSpPr/>
            <p:nvPr/>
          </p:nvCxnSpPr>
          <p:spPr>
            <a:xfrm>
              <a:off x="5619868" y="1563746"/>
              <a:ext cx="0" cy="4682314"/>
            </a:xfrm>
            <a:prstGeom prst="line">
              <a:avLst/>
            </a:prstGeom>
            <a:ln w="31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직선 연결선 98"/>
            <p:cNvCxnSpPr/>
            <p:nvPr/>
          </p:nvCxnSpPr>
          <p:spPr>
            <a:xfrm>
              <a:off x="2944102" y="1563746"/>
              <a:ext cx="0" cy="4682314"/>
            </a:xfrm>
            <a:prstGeom prst="line">
              <a:avLst/>
            </a:prstGeom>
            <a:ln w="31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직선 연결선 99"/>
            <p:cNvCxnSpPr/>
            <p:nvPr/>
          </p:nvCxnSpPr>
          <p:spPr>
            <a:xfrm>
              <a:off x="1606219" y="1563746"/>
              <a:ext cx="0" cy="4682314"/>
            </a:xfrm>
            <a:prstGeom prst="line">
              <a:avLst/>
            </a:prstGeom>
            <a:ln w="31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직사각형 108"/>
          <p:cNvSpPr/>
          <p:nvPr/>
        </p:nvSpPr>
        <p:spPr>
          <a:xfrm>
            <a:off x="268338" y="2154677"/>
            <a:ext cx="1349902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기초 조사</a:t>
            </a: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70C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latinLnBrk="0">
              <a:defRPr/>
            </a:pPr>
            <a:endParaRPr lang="en-US" altLang="ko-KR" sz="10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데스크리서치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/>
            </a:r>
            <a:b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</a:b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(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사용자환경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/</a:t>
            </a:r>
            <a:r>
              <a:rPr lang="ko-KR" altLang="en-US" sz="1000" kern="0" dirty="0" err="1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차급특성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/</a:t>
            </a:r>
            <a:r>
              <a:rPr lang="ko-KR" altLang="en-US" sz="1000" kern="0" dirty="0" err="1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경쟁차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/</a:t>
            </a:r>
            <a:r>
              <a:rPr lang="ko-KR" altLang="en-US" sz="1000" kern="0" dirty="0" err="1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트렌드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 분석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)</a:t>
            </a: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이해관계자 인터뷰</a:t>
            </a:r>
            <a:r>
              <a:rPr lang="en-US" altLang="ko-KR" sz="10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/>
            </a:r>
            <a:br>
              <a:rPr lang="en-US" altLang="ko-KR" sz="10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</a:b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(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주요 임원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 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및 실무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)</a:t>
            </a:r>
          </a:p>
        </p:txBody>
      </p:sp>
      <p:sp>
        <p:nvSpPr>
          <p:cNvPr id="111" name="직사각형 110"/>
          <p:cNvSpPr/>
          <p:nvPr/>
        </p:nvSpPr>
        <p:spPr>
          <a:xfrm>
            <a:off x="1606220" y="2145631"/>
            <a:ext cx="1349902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1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차 사용자 조사</a:t>
            </a: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70C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(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국내</a:t>
            </a: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/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북미</a:t>
            </a: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)</a:t>
            </a:r>
          </a:p>
          <a:p>
            <a:pPr latinLnBrk="0">
              <a:defRPr/>
            </a:pP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70C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온라인 설문조사</a:t>
            </a:r>
            <a:r>
              <a:rPr lang="en-US" altLang="ko-KR" sz="10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/>
            </a:r>
            <a:br>
              <a:rPr lang="en-US" altLang="ko-KR" sz="10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</a:b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(Online Survey)</a:t>
            </a: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endParaRPr lang="en-US" altLang="ko-KR" sz="10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사용자그룹인터뷰</a:t>
            </a:r>
            <a:r>
              <a:rPr lang="en-US" altLang="ko-KR" sz="10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/>
            </a:r>
            <a:br>
              <a:rPr lang="en-US" altLang="ko-KR" sz="10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</a:b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(Focus Group Interview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)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2944102" y="2144042"/>
            <a:ext cx="133788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11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Personas</a:t>
            </a:r>
            <a:r>
              <a:rPr lang="ko-KR" altLang="en-US" sz="11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 도출</a:t>
            </a: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latinLnBrk="0">
              <a:defRPr/>
            </a:pP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사용자 행동기반 유형별 주요 특성 분석 및 대표 사용자 모델 도출</a:t>
            </a: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</p:txBody>
      </p:sp>
      <p:sp>
        <p:nvSpPr>
          <p:cNvPr id="114" name="직사각형 113"/>
          <p:cNvSpPr/>
          <p:nvPr/>
        </p:nvSpPr>
        <p:spPr>
          <a:xfrm>
            <a:off x="2944102" y="3388718"/>
            <a:ext cx="133788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UX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가치 도출</a:t>
            </a: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latinLnBrk="0">
              <a:defRPr/>
            </a:pP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사용자 주요 특성에 부합하는 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UX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가치 도출</a:t>
            </a: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</p:txBody>
      </p:sp>
      <p:sp>
        <p:nvSpPr>
          <p:cNvPr id="118" name="직사각형 117"/>
          <p:cNvSpPr/>
          <p:nvPr/>
        </p:nvSpPr>
        <p:spPr>
          <a:xfrm>
            <a:off x="4281984" y="2162547"/>
            <a:ext cx="1466883" cy="180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2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차 사용자 조사</a:t>
            </a: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70C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latinLnBrk="0">
              <a:defRPr/>
            </a:pPr>
            <a:r>
              <a:rPr lang="en-US" altLang="ko-KR" sz="105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(</a:t>
            </a:r>
            <a:r>
              <a:rPr lang="ko-KR" altLang="en-US" sz="105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국내</a:t>
            </a:r>
            <a:r>
              <a:rPr lang="en-US" altLang="ko-KR" sz="105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/</a:t>
            </a:r>
            <a:r>
              <a:rPr lang="ko-KR" altLang="en-US" sz="105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북미</a:t>
            </a:r>
            <a:r>
              <a:rPr lang="en-US" altLang="ko-KR" sz="105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)</a:t>
            </a: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endParaRPr lang="en-US" altLang="ko-KR" sz="10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관찰조사</a:t>
            </a: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latinLnBrk="0">
              <a:defRPr/>
            </a:pPr>
            <a:r>
              <a:rPr lang="en-US" altLang="ko-KR" sz="10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 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 (Ethnography)</a:t>
            </a:r>
          </a:p>
          <a:p>
            <a:pPr latinLnBrk="0">
              <a:defRPr/>
            </a:pPr>
            <a:endParaRPr lang="en-US" altLang="ko-KR" sz="10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맥락적 질문 조사</a:t>
            </a: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latinLnBrk="0">
              <a:defRPr/>
            </a:pP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  (Contextual Inquiry)</a:t>
            </a: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사전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/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사후 설문조사</a:t>
            </a: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latinLnBrk="0">
              <a:defRPr/>
            </a:pP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  (Pre/Post Survey)</a:t>
            </a: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5619868" y="2144042"/>
            <a:ext cx="13378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Personas 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정의 </a:t>
            </a: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latinLnBrk="0">
              <a:defRPr/>
            </a:pP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대표사용자 구체화 및 정의</a:t>
            </a: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</p:txBody>
      </p:sp>
      <p:sp>
        <p:nvSpPr>
          <p:cNvPr id="120" name="직사각형 119"/>
          <p:cNvSpPr/>
          <p:nvPr/>
        </p:nvSpPr>
        <p:spPr>
          <a:xfrm>
            <a:off x="5632309" y="3911938"/>
            <a:ext cx="13378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행동 기반 </a:t>
            </a:r>
            <a:r>
              <a:rPr lang="ko-KR" altLang="en-US" sz="1100" kern="0" dirty="0" err="1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니즈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 분석</a:t>
            </a: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latinLnBrk="0">
              <a:defRPr/>
            </a:pP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Experience 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Map 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분석 및 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Needs 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도출</a:t>
            </a: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</p:txBody>
      </p:sp>
      <p:sp>
        <p:nvSpPr>
          <p:cNvPr id="121" name="직사각형 120"/>
          <p:cNvSpPr/>
          <p:nvPr/>
        </p:nvSpPr>
        <p:spPr>
          <a:xfrm>
            <a:off x="5619868" y="3048529"/>
            <a:ext cx="13378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UX</a:t>
            </a:r>
            <a:r>
              <a:rPr lang="ko-KR" altLang="en-US" sz="1100" kern="0" dirty="0" err="1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컨셉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 정의</a:t>
            </a: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latinLnBrk="0">
              <a:defRPr/>
            </a:pP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차종 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UX</a:t>
            </a:r>
            <a:r>
              <a:rPr lang="ko-KR" altLang="en-US" sz="1000" kern="0" dirty="0" err="1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컨셉</a:t>
            </a:r>
            <a:r>
              <a:rPr lang="en-US" altLang="ko-KR" sz="10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 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및 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UX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가치 정의</a:t>
            </a: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</p:txBody>
      </p:sp>
      <p:sp>
        <p:nvSpPr>
          <p:cNvPr id="123" name="직사각형 122"/>
          <p:cNvSpPr/>
          <p:nvPr/>
        </p:nvSpPr>
        <p:spPr>
          <a:xfrm>
            <a:off x="6957752" y="2162547"/>
            <a:ext cx="1391095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Co-creation </a:t>
            </a:r>
            <a:r>
              <a:rPr lang="ko-KR" altLang="en-US" sz="1100" kern="0" dirty="0" err="1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워크샵</a:t>
            </a:r>
            <a:endParaRPr lang="en-US" altLang="ko-KR" sz="11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70C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latinLnBrk="0">
              <a:defRPr/>
            </a:pPr>
            <a:endParaRPr lang="en-US" altLang="ko-KR" sz="10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유관부문 및 설계부문 참여 </a:t>
            </a:r>
            <a:r>
              <a:rPr lang="ko-KR" altLang="en-US" sz="1000" kern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협업 아이데이션</a:t>
            </a:r>
            <a:endParaRPr lang="en-US" altLang="ko-KR" sz="10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</p:txBody>
      </p:sp>
      <p:sp>
        <p:nvSpPr>
          <p:cNvPr id="124" name="직사각형 123"/>
          <p:cNvSpPr/>
          <p:nvPr/>
        </p:nvSpPr>
        <p:spPr>
          <a:xfrm>
            <a:off x="6957752" y="3928014"/>
            <a:ext cx="1391095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User Scenario 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작성</a:t>
            </a:r>
            <a:endParaRPr lang="en-US" altLang="ko-KR" sz="11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70C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latinLnBrk="0">
              <a:defRPr/>
            </a:pPr>
            <a:endParaRPr lang="en-US" altLang="ko-KR" sz="10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일러스트레이션 기반 사용자 시나리오 작성</a:t>
            </a:r>
            <a:endParaRPr lang="en-US" altLang="ko-KR" sz="10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</p:txBody>
      </p:sp>
      <p:sp>
        <p:nvSpPr>
          <p:cNvPr id="126" name="직사각형 125"/>
          <p:cNvSpPr/>
          <p:nvPr/>
        </p:nvSpPr>
        <p:spPr>
          <a:xfrm>
            <a:off x="8299778" y="2144042"/>
            <a:ext cx="13378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99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기술용역 개발완료</a:t>
            </a: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latinLnBrk="0">
              <a:defRPr/>
            </a:pPr>
            <a:endParaRPr lang="en-US" altLang="ko-KR" sz="11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99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제품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UX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안 작성 및 완료 보고</a:t>
            </a:r>
            <a:endParaRPr lang="en-US" altLang="ko-KR" sz="10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957752" y="3063918"/>
            <a:ext cx="1391095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UX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70C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개선 방안 도출</a:t>
            </a:r>
            <a:endParaRPr lang="en-US" altLang="ko-KR" sz="10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endParaRPr lang="en-US" altLang="ko-KR" sz="10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  <a:p>
            <a:pPr marL="92075" indent="-92075" latinLnBrk="0">
              <a:buFont typeface="Arial" panose="020B0604020202020204" pitchFamily="34" charset="0"/>
              <a:buChar char="•"/>
              <a:defRPr/>
            </a:pP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중형세단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 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적용 사양의 </a:t>
            </a:r>
            <a:r>
              <a:rPr lang="en-US" altLang="ko-KR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UX </a:t>
            </a:r>
            <a:r>
              <a:rPr lang="ko-KR" altLang="en-US" sz="10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000000"/>
                </a:solidFill>
                <a:latin typeface="현대하모니 L" pitchFamily="18" charset="-127"/>
                <a:ea typeface="현대하모니 L" pitchFamily="18" charset="-127"/>
              </a:rPr>
              <a:t>개선 방안 도출</a:t>
            </a:r>
            <a:endParaRPr lang="en-US" altLang="ko-KR" sz="1000" kern="0" dirty="0" smtClean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000000"/>
              </a:solidFill>
              <a:latin typeface="현대하모니 L" pitchFamily="18" charset="-127"/>
              <a:ea typeface="현대하모니 L" pitchFamily="18" charset="-127"/>
            </a:endParaRPr>
          </a:p>
        </p:txBody>
      </p:sp>
      <p:sp>
        <p:nvSpPr>
          <p:cNvPr id="8" name="오른쪽 화살표 7"/>
          <p:cNvSpPr/>
          <p:nvPr/>
        </p:nvSpPr>
        <p:spPr>
          <a:xfrm>
            <a:off x="268338" y="5229200"/>
            <a:ext cx="4013647" cy="432048"/>
          </a:xfrm>
          <a:prstGeom prst="rightArrow">
            <a:avLst>
              <a:gd name="adj1" fmla="val 67637"/>
              <a:gd name="adj2" fmla="val 10732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black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사용자모델 및 가치 </a:t>
            </a:r>
            <a:r>
              <a:rPr lang="ko-KR" altLang="en-US" sz="12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black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가설 설정 단계</a:t>
            </a:r>
            <a:endParaRPr lang="en-US" altLang="ko-KR" sz="12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black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57" name="오른쪽 화살표 56"/>
          <p:cNvSpPr/>
          <p:nvPr/>
        </p:nvSpPr>
        <p:spPr>
          <a:xfrm>
            <a:off x="4286131" y="5229200"/>
            <a:ext cx="2671621" cy="432048"/>
          </a:xfrm>
          <a:prstGeom prst="rightArrow">
            <a:avLst>
              <a:gd name="adj1" fmla="val 67637"/>
              <a:gd name="adj2" fmla="val 10732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black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사용자</a:t>
            </a:r>
            <a:r>
              <a:rPr lang="en-US" altLang="ko-KR" sz="12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black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/</a:t>
            </a:r>
            <a:r>
              <a:rPr lang="ko-KR" altLang="en-US" sz="12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black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가치 구체화 경험 분석 단계</a:t>
            </a:r>
            <a:endParaRPr lang="en-US" altLang="ko-KR" sz="12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black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58" name="오른쪽 화살표 57"/>
          <p:cNvSpPr/>
          <p:nvPr/>
        </p:nvSpPr>
        <p:spPr>
          <a:xfrm>
            <a:off x="6941735" y="5229200"/>
            <a:ext cx="2671621" cy="432048"/>
          </a:xfrm>
          <a:prstGeom prst="rightArrow">
            <a:avLst>
              <a:gd name="adj1" fmla="val 67637"/>
              <a:gd name="adj2" fmla="val 10732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prstClr val="black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가치 향상 구현 방법 도출 단계</a:t>
            </a:r>
            <a:endParaRPr lang="en-US" altLang="ko-KR" sz="12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prstClr val="black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877812" y="5018818"/>
            <a:ext cx="14494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~`</a:t>
            </a:r>
            <a:r>
              <a:rPr lang="en-US" altLang="ko-KR" sz="1100" kern="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15.11/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말 이전 완료</a:t>
            </a:r>
            <a:endParaRPr lang="en-US" altLang="ko-KR" sz="11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00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146575" y="5018818"/>
            <a:ext cx="82907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`15.9/14~</a:t>
            </a:r>
            <a:endParaRPr lang="en-US" altLang="ko-KR" sz="11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00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8572448" y="5018818"/>
            <a:ext cx="10807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>
              <a:defRPr/>
            </a:pPr>
            <a:r>
              <a:rPr lang="en-US" altLang="ko-KR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~`16.2/</a:t>
            </a:r>
            <a:r>
              <a:rPr lang="ko-KR" altLang="en-US" sz="1100" kern="0" dirty="0" smtClean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말 까지</a:t>
            </a:r>
            <a:endParaRPr lang="en-US" altLang="ko-KR" sz="1100" kern="0" dirty="0">
              <a:ln>
                <a:solidFill>
                  <a:srgbClr val="FF0000">
                    <a:alpha val="0"/>
                  </a:srgbClr>
                </a:solidFill>
              </a:ln>
              <a:solidFill>
                <a:srgbClr val="FF00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8664" y="5879806"/>
            <a:ext cx="5880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※</a:t>
            </a:r>
            <a:r>
              <a:rPr lang="ko-KR" altLang="en-US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 위 조사</a:t>
            </a:r>
            <a:r>
              <a:rPr lang="en-US" altLang="ko-KR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/</a:t>
            </a:r>
            <a:r>
              <a:rPr lang="ko-KR" altLang="en-US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분석 방법론</a:t>
            </a:r>
            <a:r>
              <a:rPr lang="en-US" altLang="ko-KR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(</a:t>
            </a:r>
            <a:r>
              <a:rPr lang="ko-KR" altLang="en-US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프로세스</a:t>
            </a:r>
            <a:r>
              <a:rPr lang="en-US" altLang="ko-KR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)</a:t>
            </a:r>
            <a:r>
              <a:rPr lang="ko-KR" altLang="en-US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는 예시이며</a:t>
            </a:r>
            <a:r>
              <a:rPr lang="en-US" altLang="ko-KR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, </a:t>
            </a:r>
            <a:r>
              <a:rPr lang="ko-KR" altLang="en-US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자동차의 특성에 맞는 </a:t>
            </a:r>
            <a:endParaRPr lang="en-US" altLang="ko-KR" sz="1400" dirty="0" smtClean="0">
              <a:solidFill>
                <a:srgbClr val="FF00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  <a:p>
            <a:pPr algn="ctr"/>
            <a:r>
              <a:rPr lang="ko-KR" altLang="en-US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사용 경험 분석 및 </a:t>
            </a:r>
            <a:r>
              <a:rPr lang="en-US" altLang="ko-KR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UX</a:t>
            </a:r>
            <a:r>
              <a:rPr lang="ko-KR" altLang="en-US" sz="1400" dirty="0" err="1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컨셉</a:t>
            </a:r>
            <a:r>
              <a:rPr lang="ko-KR" altLang="en-US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 도출 관점에서 적합한 방법론으로</a:t>
            </a:r>
            <a:r>
              <a:rPr lang="en-US" altLang="ko-KR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 </a:t>
            </a:r>
            <a:r>
              <a:rPr lang="ko-KR" altLang="en-US" sz="1400" dirty="0" smtClean="0">
                <a:solidFill>
                  <a:srgbClr val="FF0000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자유롭게 제안 가능</a:t>
            </a:r>
            <a:endParaRPr lang="en-US" altLang="ko-KR" sz="1400" dirty="0" smtClean="0">
              <a:solidFill>
                <a:srgbClr val="FF0000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72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accent1"/>
          </a:solidFill>
          <a:headEnd type="none"/>
          <a:tailEnd type="triangle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기본 디자인">
  <a:themeElements>
    <a:clrScheme name="">
      <a:dk1>
        <a:srgbClr val="000000"/>
      </a:dk1>
      <a:lt1>
        <a:srgbClr val="FFFFFF"/>
      </a:lt1>
      <a:dk2>
        <a:srgbClr val="000000"/>
      </a:dk2>
      <a:lt2>
        <a:srgbClr val="111111"/>
      </a:lt2>
      <a:accent1>
        <a:srgbClr val="FFFFFF"/>
      </a:accent1>
      <a:accent2>
        <a:srgbClr val="808080"/>
      </a:accent2>
      <a:accent3>
        <a:srgbClr val="FFFFFF"/>
      </a:accent3>
      <a:accent4>
        <a:srgbClr val="000000"/>
      </a:accent4>
      <a:accent5>
        <a:srgbClr val="FFFFFF"/>
      </a:accent5>
      <a:accent6>
        <a:srgbClr val="737373"/>
      </a:accent6>
      <a:hlink>
        <a:srgbClr val="4D4D4D"/>
      </a:hlink>
      <a:folHlink>
        <a:srgbClr val="EAEAEA"/>
      </a:folHlink>
    </a:clrScheme>
    <a:fontScheme name="2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lnDef>
  </a:objectDefaults>
  <a:extraClrSchemeLst>
    <a:extraClrScheme>
      <a:clrScheme name="2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기본 디자인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10203</TotalTime>
  <Words>224</Words>
  <Application>Microsoft Office PowerPoint</Application>
  <PresentationFormat>A4 용지(210x297mm)</PresentationFormat>
  <Paragraphs>75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Office 테마</vt:lpstr>
      <vt:lpstr>2_기본 디자인</vt:lpstr>
      <vt:lpstr>▣ 기술용역 프로세스</vt:lpstr>
    </vt:vector>
  </TitlesOfParts>
  <Company>R&amp;D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Corporation</dc:creator>
  <cp:lastModifiedBy>이윤하</cp:lastModifiedBy>
  <cp:revision>561</cp:revision>
  <cp:lastPrinted>2015-06-30T23:42:25Z</cp:lastPrinted>
  <dcterms:created xsi:type="dcterms:W3CDTF">2006-10-05T04:04:58Z</dcterms:created>
  <dcterms:modified xsi:type="dcterms:W3CDTF">2015-08-18T23:59:26Z</dcterms:modified>
</cp:coreProperties>
</file>