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73" r:id="rId4"/>
    <p:sldId id="274" r:id="rId5"/>
    <p:sldId id="259" r:id="rId6"/>
    <p:sldId id="260" r:id="rId7"/>
    <p:sldId id="272" r:id="rId8"/>
    <p:sldId id="261" r:id="rId9"/>
    <p:sldId id="263" r:id="rId10"/>
    <p:sldId id="265" r:id="rId11"/>
    <p:sldId id="266" r:id="rId12"/>
    <p:sldId id="268" r:id="rId13"/>
    <p:sldId id="269" r:id="rId14"/>
    <p:sldId id="270" r:id="rId15"/>
    <p:sldId id="264" r:id="rId16"/>
    <p:sldId id="267" r:id="rId17"/>
    <p:sldId id="262" r:id="rId18"/>
    <p:sldId id="271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34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04EE4-8975-4793-A347-35D7EEF7EA0E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2A1E1-EF36-46A7-B67B-4A013C2F23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9492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0C6550-F380-4249-879A-9E370C2CD00F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9813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3102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7413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5550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/>
          </p:cNvSpPr>
          <p:nvPr userDrawn="1"/>
        </p:nvSpPr>
        <p:spPr bwMode="auto">
          <a:xfrm>
            <a:off x="0" y="6500813"/>
            <a:ext cx="8759825" cy="357187"/>
          </a:xfrm>
          <a:prstGeom prst="rect">
            <a:avLst/>
          </a:prstGeom>
          <a:solidFill>
            <a:srgbClr val="E4D1B6"/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8494713" y="6584950"/>
            <a:ext cx="200025" cy="195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64288" tIns="32144" rIns="64288" bIns="32144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5DFBE1E-5DED-4ACB-8C46-79BBE0C2EAF8}" type="slidenum">
              <a:rPr kumimoji="0" lang="en-US" altLang="ko-KR" sz="800">
                <a:solidFill>
                  <a:srgbClr val="898989"/>
                </a:solidFill>
                <a:latin typeface="Helvetica" charset="0"/>
                <a:ea typeface="산돌고딕 L" pitchFamily="18" charset="-127"/>
                <a:cs typeface="Helvetica" charset="0"/>
                <a:sym typeface="Helvetica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800" dirty="0">
              <a:solidFill>
                <a:srgbClr val="898989"/>
              </a:solidFill>
              <a:latin typeface="Helvetica" charset="0"/>
              <a:ea typeface="산돌고딕 L" pitchFamily="18" charset="-127"/>
              <a:cs typeface="Helvetica" charset="0"/>
              <a:sym typeface="Helvetica" charset="0"/>
            </a:endParaRPr>
          </a:p>
        </p:txBody>
      </p:sp>
      <p:grpSp>
        <p:nvGrpSpPr>
          <p:cNvPr id="4" name="Group 3"/>
          <p:cNvGrpSpPr>
            <a:grpSpLocks/>
          </p:cNvGrpSpPr>
          <p:nvPr userDrawn="1"/>
        </p:nvGrpSpPr>
        <p:grpSpPr bwMode="auto">
          <a:xfrm>
            <a:off x="8766175" y="285750"/>
            <a:ext cx="384175" cy="384175"/>
            <a:chOff x="0" y="0"/>
            <a:chExt cx="344" cy="344"/>
          </a:xfrm>
        </p:grpSpPr>
        <p:sp>
          <p:nvSpPr>
            <p:cNvPr id="5" name="Rectangle 4"/>
            <p:cNvSpPr>
              <a:spLocks/>
            </p:cNvSpPr>
            <p:nvPr/>
          </p:nvSpPr>
          <p:spPr bwMode="auto">
            <a:xfrm>
              <a:off x="0" y="0"/>
              <a:ext cx="344" cy="344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+mn-lt"/>
                <a:ea typeface="+mn-ea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 flipH="1">
              <a:off x="176" y="70"/>
              <a:ext cx="1" cy="196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+mn-lt"/>
                <a:ea typeface="+mn-ea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rot="10800000">
              <a:off x="74" y="168"/>
              <a:ext cx="196" cy="1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+mn-lt"/>
                <a:ea typeface="+mn-ea"/>
              </a:endParaRPr>
            </a:p>
          </p:txBody>
        </p:sp>
      </p:grpSp>
      <p:sp>
        <p:nvSpPr>
          <p:cNvPr id="8" name="Rectangle 2"/>
          <p:cNvSpPr>
            <a:spLocks/>
          </p:cNvSpPr>
          <p:nvPr userDrawn="1"/>
        </p:nvSpPr>
        <p:spPr bwMode="auto">
          <a:xfrm>
            <a:off x="103188" y="6559550"/>
            <a:ext cx="7205662" cy="2381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r>
              <a:rPr kumimoji="0" lang="en-US" altLang="ko-KR" sz="900" baseline="0" dirty="0" err="1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Trian</a:t>
            </a:r>
            <a:r>
              <a:rPr kumimoji="0" lang="en-US" altLang="ko-KR" sz="900" baseline="0" dirty="0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 Service Design @ 2012</a:t>
            </a:r>
            <a:r>
              <a:rPr kumimoji="0" lang="en-US" altLang="ko-KR" sz="900" dirty="0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 </a:t>
            </a:r>
            <a:r>
              <a:rPr kumimoji="0" lang="en-US" altLang="ko-KR" sz="900" dirty="0" err="1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Crevate</a:t>
            </a:r>
            <a:r>
              <a:rPr kumimoji="0" lang="en-US" altLang="ko-KR" sz="900" dirty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 </a:t>
            </a:r>
            <a:r>
              <a:rPr lang="en-US" altLang="ko-KR" sz="900" dirty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Proprietary &amp; Confidential </a:t>
            </a:r>
            <a:endParaRPr kumimoji="0" lang="en-US" altLang="ko-KR" sz="900" dirty="0">
              <a:solidFill>
                <a:srgbClr val="3F3F3F"/>
              </a:solidFill>
              <a:latin typeface="ChollaWide" pitchFamily="2" charset="0"/>
              <a:ea typeface="산돌고딕 L" pitchFamily="18" charset="-127"/>
              <a:cs typeface="Helvetica" pitchFamily="34" charset="0"/>
              <a:sym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27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854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200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459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230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9506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670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909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52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C8B0B-86D1-40B8-B40D-F3DF68598CCB}" type="datetimeFigureOut">
              <a:rPr lang="ko-KR" altLang="en-US" smtClean="0"/>
              <a:t>2012-11-19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7A703-15C8-4F94-AB2F-7CEB6A1C6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224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1362710" y="1815796"/>
            <a:ext cx="6410325" cy="91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ko-KR" sz="40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Trian</a:t>
            </a:r>
            <a:r>
              <a:rPr lang="en-US" altLang="ko-KR" sz="4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</a:t>
            </a:r>
            <a:r>
              <a:rPr lang="ko-KR" altLang="en-US" sz="4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서비스 디자인 데모</a:t>
            </a:r>
            <a:endParaRPr lang="en-US" altLang="ko-KR" sz="40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7235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서비스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빽단의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시스템을 나열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System &amp; Process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970457"/>
            <a:ext cx="7133214" cy="476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307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소비자를 둘러싼 다양한 항목들을 정리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Environment Map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970457"/>
            <a:ext cx="7133214" cy="476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58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뜨리앙을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이용해보지 않은 고객의 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Feeling Card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를 상상하여 만들어 봄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Feeling Card – Non Customer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8" y="970457"/>
            <a:ext cx="7133212" cy="476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427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Characteristics – Non customer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8" y="970457"/>
            <a:ext cx="7133211" cy="4762229"/>
          </a:xfrm>
          <a:prstGeom prst="rect">
            <a:avLst/>
          </a:prstGeom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뜨리앙을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이용해보지 않은 고객이 가진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뜨리앙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이미</a:t>
            </a:r>
            <a:r>
              <a:rPr lang="ko-KR" altLang="en-US" sz="1200" dirty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지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를 상상하여 정리해 봄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5397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소개팅등을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위한 이미지를 소비하기 위해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뜨리앙을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찾는 남자 고객을 상정하여 만들어본 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Belief.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Image Buyer’s Belief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8" y="970457"/>
            <a:ext cx="7133211" cy="476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97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각자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져니들의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평균을 내고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, 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디테일들을 하단에 적음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 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먹는 순간 전후로 낮아지는 감정들이 포인트가 되었음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Consumer Journey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970457"/>
            <a:ext cx="7133215" cy="476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9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Explicit, Latent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니즈를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추론해봄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 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인터뷰를 직접 하지 않아서 한계는 있었음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Needs Analyzing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8" y="970457"/>
            <a:ext cx="7133212" cy="476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6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64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뜨리앙을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정의하고 그것을 뒤집어보았으나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,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해보고나니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뜨리앙의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정의가 아니라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, 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서비스의 속성들을 뒤집었어야 하지 않았나 하는 생각이 들었음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Assumption Reverse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70457"/>
            <a:ext cx="7133217" cy="476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6833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두 가지의 결론을 도출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Result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9" y="970457"/>
            <a:ext cx="7133209" cy="476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043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1362710" y="1815796"/>
            <a:ext cx="6410325" cy="2862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20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에버랜드</a:t>
            </a:r>
            <a:r>
              <a:rPr lang="ko-KR" altLang="en-US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프로젝트를 앞두고</a:t>
            </a:r>
            <a: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, </a:t>
            </a:r>
            <a:b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</a:br>
            <a:r>
              <a:rPr lang="ko-KR" altLang="en-US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서비스 디자인 경험이 부족한 상황을 극복해보고자</a:t>
            </a:r>
            <a: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, </a:t>
            </a:r>
            <a:b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</a:br>
            <a:r>
              <a:rPr lang="ko-KR" altLang="en-US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회사 옆 레스토랑을 가지고</a:t>
            </a:r>
            <a: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/>
            </a:r>
            <a:b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</a:br>
            <a:r>
              <a:rPr lang="ko-KR" altLang="en-US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하루짜리 일정으로 </a:t>
            </a:r>
            <a: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/>
            </a:r>
            <a:b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</a:br>
            <a:r>
              <a:rPr lang="ko-KR" altLang="en-US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간단하게 프로젝트를 돌려보면서</a:t>
            </a:r>
            <a: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/>
            </a:r>
            <a:b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</a:br>
            <a:r>
              <a:rPr lang="ko-KR" altLang="en-US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템플릿을 만들어보기로 함</a:t>
            </a:r>
            <a:r>
              <a:rPr lang="en-US" altLang="ko-KR" sz="20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  <a:endParaRPr lang="en-US" altLang="ko-KR" sz="20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ko-KR" altLang="en-US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계</a:t>
            </a:r>
            <a:r>
              <a:rPr lang="ko-KR" altLang="en-US" sz="2600" dirty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기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9461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프로젝트의 성공과 실패를 정의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ko-KR" altLang="en-US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킥오프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9" y="970457"/>
            <a:ext cx="7133208" cy="476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1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746034"/>
            <a:ext cx="8218239" cy="92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4D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의 각 단계에서 필요한 사항들을 정리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뜨리앙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사장님이 안 좋아하셔서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스테이크홀더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인터뷰는 취소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 </a:t>
            </a:r>
            <a:b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</a:b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소비자 인터뷰는 우리가 각자 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1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인 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2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역을 하기로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 </a:t>
            </a:r>
            <a:endParaRPr lang="en-US" altLang="ko-KR" sz="1200" dirty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ko-KR" altLang="en-US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킥오프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9" y="899022"/>
            <a:ext cx="7133208" cy="476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80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이와 같이 심도 있는 회의 과정을 거침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ko-KR" altLang="en-US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과정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70457"/>
            <a:ext cx="7133218" cy="476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803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실크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메소드를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참고로 하고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, 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가운데에 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culture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를 추가하여 관련 항목들을 나열해 봄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err="1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Touchpoint</a:t>
            </a:r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 Mapping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70457"/>
            <a:ext cx="7133218" cy="476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30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301208"/>
            <a:ext cx="8218239" cy="12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심도 있는 회의 과정 중에 나온 질문들과 답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</a:p>
          <a:p>
            <a:pPr marL="228600" indent="-228600">
              <a:lnSpc>
                <a:spcPct val="150000"/>
              </a:lnSpc>
              <a:buAutoNum type="arabicPeriod"/>
              <a:defRPr/>
            </a:pP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상반된 감정을 느끼는 소비자들의 감정은 평균을 내었음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</a:p>
          <a:p>
            <a:pPr marL="228600" indent="-228600">
              <a:lnSpc>
                <a:spcPct val="150000"/>
              </a:lnSpc>
              <a:buAutoNum type="arabicPeriod"/>
              <a:defRPr/>
            </a:pP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Consumer Journey 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항목의 디테일 정도는 적당히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</a:p>
          <a:p>
            <a:pPr marL="228600" indent="-228600">
              <a:lnSpc>
                <a:spcPct val="150000"/>
              </a:lnSpc>
              <a:buAutoNum type="arabicPeriod"/>
              <a:defRPr/>
            </a:pP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Journey Map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의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여러 항목에 따라 각각의 감정을 나누지 말고 합치기로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 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ko-KR" altLang="en-US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질문들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764704"/>
            <a:ext cx="6845180" cy="456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745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64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뜨리앙에서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맛있게 식사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 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다들 스스로의 저니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맵을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그렸음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 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사진은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초코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아이스크림 디저트를 앞에 두고 본인의 감정 상태를 체크중인 다희님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ko-KR" altLang="en-US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체험</a:t>
            </a:r>
            <a:r>
              <a:rPr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! </a:t>
            </a:r>
            <a:r>
              <a:rPr lang="ko-KR" altLang="en-US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현장 속으로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70457"/>
            <a:ext cx="7133217" cy="476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7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530224" y="5876707"/>
            <a:ext cx="8218239" cy="3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이와 같은 </a:t>
            </a:r>
            <a:r>
              <a:rPr lang="ko-KR" altLang="en-US" sz="1200" dirty="0" err="1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심도있는</a:t>
            </a:r>
            <a:r>
              <a:rPr lang="ko-KR" altLang="en-US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 회의 과정을 거침</a:t>
            </a:r>
            <a:r>
              <a:rPr lang="en-US" altLang="ko-KR" sz="1200" dirty="0" smtClean="0">
                <a:solidFill>
                  <a:srgbClr val="404040"/>
                </a:solidFill>
                <a:latin typeface="ChollaWide" pitchFamily="2" charset="0"/>
                <a:ea typeface="아리따-돋움(OTF)-Medium" pitchFamily="18" charset="-127"/>
              </a:rPr>
              <a:t>.</a:t>
            </a:r>
            <a:endParaRPr lang="en-US" altLang="ko-KR" sz="1200" dirty="0" smtClean="0">
              <a:solidFill>
                <a:srgbClr val="404040"/>
              </a:solidFill>
              <a:latin typeface="ChollaWide" pitchFamily="2" charset="0"/>
              <a:ea typeface="아리따-돋움(OTF)-Medium" pitchFamily="18" charset="-127"/>
            </a:endParaRPr>
          </a:p>
        </p:txBody>
      </p:sp>
      <p:sp>
        <p:nvSpPr>
          <p:cNvPr id="17411" name="Rectangle 19"/>
          <p:cNvSpPr>
            <a:spLocks/>
          </p:cNvSpPr>
          <p:nvPr/>
        </p:nvSpPr>
        <p:spPr bwMode="auto">
          <a:xfrm>
            <a:off x="530225" y="268288"/>
            <a:ext cx="6750050" cy="45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kumimoji="0" lang="en-US" altLang="ko-KR" sz="2600" dirty="0" err="1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Touchpoint</a:t>
            </a:r>
            <a:r>
              <a:rPr kumimoji="0" lang="en-US" altLang="ko-KR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 Mapping </a:t>
            </a:r>
            <a:r>
              <a:rPr kumimoji="0" lang="ko-KR" altLang="en-US" sz="2600" dirty="0" smtClean="0">
                <a:solidFill>
                  <a:srgbClr val="F16921"/>
                </a:solidFill>
                <a:latin typeface="ChollaWide" pitchFamily="2" charset="0"/>
                <a:ea typeface="아리따-돋움(OTF)-Medium" pitchFamily="18" charset="-127"/>
                <a:sym typeface="ChollaWideOldStyle" pitchFamily="2" charset="0"/>
              </a:rPr>
              <a:t>정리</a:t>
            </a:r>
            <a:endParaRPr kumimoji="0" lang="en-US" altLang="ko-KR" sz="2600" dirty="0">
              <a:solidFill>
                <a:srgbClr val="F16921"/>
              </a:solidFill>
              <a:latin typeface="ChollaWide" pitchFamily="2" charset="0"/>
              <a:ea typeface="아리따-돋움(OTF)-Medium" pitchFamily="18" charset="-127"/>
              <a:sym typeface="ChollaWideOldStyle" pitchFamily="2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970457"/>
            <a:ext cx="7133215" cy="476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084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267</Words>
  <Application>Microsoft Office PowerPoint</Application>
  <PresentationFormat>화면 슬라이드 쇼(4:3)</PresentationFormat>
  <Paragraphs>56</Paragraphs>
  <Slides>18</Slides>
  <Notes>18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Ivo</dc:creator>
  <cp:lastModifiedBy>Ivo</cp:lastModifiedBy>
  <cp:revision>4</cp:revision>
  <dcterms:created xsi:type="dcterms:W3CDTF">2012-11-18T15:16:16Z</dcterms:created>
  <dcterms:modified xsi:type="dcterms:W3CDTF">2012-11-18T15:40:20Z</dcterms:modified>
</cp:coreProperties>
</file>